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4" r:id="rId2"/>
    <p:sldId id="433" r:id="rId3"/>
    <p:sldId id="435" r:id="rId4"/>
    <p:sldId id="434" r:id="rId5"/>
    <p:sldId id="436" r:id="rId6"/>
    <p:sldId id="437" r:id="rId7"/>
    <p:sldId id="446" r:id="rId8"/>
    <p:sldId id="372" r:id="rId9"/>
    <p:sldId id="447" r:id="rId10"/>
    <p:sldId id="449" r:id="rId11"/>
    <p:sldId id="439" r:id="rId12"/>
    <p:sldId id="440" r:id="rId13"/>
    <p:sldId id="442" r:id="rId14"/>
    <p:sldId id="444" r:id="rId15"/>
    <p:sldId id="438" r:id="rId16"/>
    <p:sldId id="445" r:id="rId17"/>
    <p:sldId id="495" r:id="rId18"/>
    <p:sldId id="499" r:id="rId19"/>
    <p:sldId id="451" r:id="rId20"/>
    <p:sldId id="371" r:id="rId21"/>
    <p:sldId id="498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501" r:id="rId31"/>
    <p:sldId id="465" r:id="rId32"/>
    <p:sldId id="502" r:id="rId33"/>
    <p:sldId id="466" r:id="rId34"/>
    <p:sldId id="482" r:id="rId35"/>
    <p:sldId id="483" r:id="rId36"/>
    <p:sldId id="484" r:id="rId37"/>
    <p:sldId id="481" r:id="rId38"/>
    <p:sldId id="468" r:id="rId39"/>
    <p:sldId id="467" r:id="rId40"/>
    <p:sldId id="470" r:id="rId41"/>
    <p:sldId id="471" r:id="rId42"/>
    <p:sldId id="472" r:id="rId43"/>
    <p:sldId id="485" r:id="rId44"/>
    <p:sldId id="473" r:id="rId45"/>
    <p:sldId id="479" r:id="rId46"/>
    <p:sldId id="477" r:id="rId47"/>
    <p:sldId id="476" r:id="rId48"/>
    <p:sldId id="486" r:id="rId49"/>
    <p:sldId id="478" r:id="rId50"/>
    <p:sldId id="469" r:id="rId51"/>
    <p:sldId id="474" r:id="rId52"/>
    <p:sldId id="475" r:id="rId53"/>
    <p:sldId id="480" r:id="rId54"/>
    <p:sldId id="487" r:id="rId55"/>
    <p:sldId id="488" r:id="rId56"/>
    <p:sldId id="490" r:id="rId57"/>
    <p:sldId id="489" r:id="rId58"/>
    <p:sldId id="491" r:id="rId59"/>
    <p:sldId id="493" r:id="rId60"/>
    <p:sldId id="494" r:id="rId61"/>
    <p:sldId id="492" r:id="rId62"/>
    <p:sldId id="496" r:id="rId63"/>
    <p:sldId id="497" r:id="rId64"/>
    <p:sldId id="431" r:id="rId65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4" autoAdjust="0"/>
    <p:restoredTop sz="94660"/>
  </p:normalViewPr>
  <p:slideViewPr>
    <p:cSldViewPr snapToGrid="0">
      <p:cViewPr>
        <p:scale>
          <a:sx n="94" d="100"/>
          <a:sy n="94" d="100"/>
        </p:scale>
        <p:origin x="88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TREW\WTTE-RNN\Weibul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ko-KR" sz="2400" b="1" i="0" u="none" strike="noStrik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Weibull</a:t>
            </a:r>
            <a:r>
              <a:rPr lang="en-US" altLang="ko-KR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</a:t>
            </a:r>
            <a:endParaRPr lang="ko-KR" alt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027135433582332"/>
          <c:y val="2.77998338597498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1578573429739495E-2"/>
          <c:y val="9.4557058489194615E-2"/>
          <c:w val="0.89899972569609976"/>
          <c:h val="0.78111324608918942"/>
        </c:manualLayout>
      </c:layout>
      <c:lineChart>
        <c:grouping val="standar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Shape:0.5
Scale:100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Sheet1!$E$6:$E$205</c:f>
              <c:numCache>
                <c:formatCode>General</c:formatCode>
                <c:ptCount val="200"/>
                <c:pt idx="0">
                  <c:v>4.5241870901797966E-2</c:v>
                </c:pt>
                <c:pt idx="1">
                  <c:v>3.0692798757277016E-2</c:v>
                </c:pt>
                <c:pt idx="2">
                  <c:v>2.427657224944323E-2</c:v>
                </c:pt>
                <c:pt idx="3">
                  <c:v>2.0468268826949541E-2</c:v>
                </c:pt>
                <c:pt idx="4">
                  <c:v>1.7880258934952493E-2</c:v>
                </c:pt>
                <c:pt idx="5">
                  <c:v>1.5977704736892903E-2</c:v>
                </c:pt>
                <c:pt idx="6">
                  <c:v>1.4504991039113482E-2</c:v>
                </c:pt>
                <c:pt idx="7">
                  <c:v>1.3322569102984978E-2</c:v>
                </c:pt>
                <c:pt idx="8">
                  <c:v>1.2346970344695295E-2</c:v>
                </c:pt>
                <c:pt idx="9">
                  <c:v>1.1524816800419946E-2</c:v>
                </c:pt>
                <c:pt idx="10">
                  <c:v>1.0820179792836187E-2</c:v>
                </c:pt>
                <c:pt idx="11">
                  <c:v>1.0207875385762913E-2</c:v>
                </c:pt>
                <c:pt idx="12">
                  <c:v>9.6696604892216494E-3</c:v>
                </c:pt>
                <c:pt idx="13">
                  <c:v>9.191954604470266E-3</c:v>
                </c:pt>
                <c:pt idx="14">
                  <c:v>8.7644132193975318E-3</c:v>
                </c:pt>
                <c:pt idx="15">
                  <c:v>8.3790005754454892E-3</c:v>
                </c:pt>
                <c:pt idx="16">
                  <c:v>8.0293676052263212E-3</c:v>
                </c:pt>
                <c:pt idx="17">
                  <c:v>7.7104230607938423E-3</c:v>
                </c:pt>
                <c:pt idx="18">
                  <c:v>7.418030728560867E-3</c:v>
                </c:pt>
                <c:pt idx="19">
                  <c:v>7.1487911547845279E-3</c:v>
                </c:pt>
                <c:pt idx="20">
                  <c:v>6.8998813587466861E-3</c:v>
                </c:pt>
                <c:pt idx="21">
                  <c:v>6.6689351717428699E-3</c:v>
                </c:pt>
                <c:pt idx="22">
                  <c:v>6.4539525729715814E-3</c:v>
                </c:pt>
                <c:pt idx="23">
                  <c:v>6.253230071564188E-3</c:v>
                </c:pt>
                <c:pt idx="24">
                  <c:v>6.0653065971263331E-3</c:v>
                </c:pt>
                <c:pt idx="25">
                  <c:v>5.8889209766027385E-3</c:v>
                </c:pt>
                <c:pt idx="26">
                  <c:v>5.7229781766879716E-3</c:v>
                </c:pt>
                <c:pt idx="27">
                  <c:v>5.5665222545830673E-3</c:v>
                </c:pt>
                <c:pt idx="28">
                  <c:v>5.4187144974131947E-3</c:v>
                </c:pt>
                <c:pt idx="29">
                  <c:v>5.2788156143511811E-3</c:v>
                </c:pt>
                <c:pt idx="30">
                  <c:v>5.146171123004536E-3</c:v>
                </c:pt>
                <c:pt idx="31">
                  <c:v>5.0201992747396585E-3</c:v>
                </c:pt>
                <c:pt idx="32">
                  <c:v>4.9003810139428214E-3</c:v>
                </c:pt>
                <c:pt idx="33">
                  <c:v>4.7862515786307562E-3</c:v>
                </c:pt>
                <c:pt idx="34">
                  <c:v>4.6773934347014044E-3</c:v>
                </c:pt>
                <c:pt idx="35">
                  <c:v>4.5734303007835533E-3</c:v>
                </c:pt>
                <c:pt idx="36">
                  <c:v>4.4740220703334537E-3</c:v>
                </c:pt>
                <c:pt idx="37">
                  <c:v>4.3788604761110751E-3</c:v>
                </c:pt>
                <c:pt idx="38">
                  <c:v>4.2876653721989179E-3</c:v>
                </c:pt>
                <c:pt idx="39">
                  <c:v>4.200181532325333E-3</c:v>
                </c:pt>
                <c:pt idx="40">
                  <c:v>4.1161758819232026E-3</c:v>
                </c:pt>
                <c:pt idx="41">
                  <c:v>4.0354350962170295E-3</c:v>
                </c:pt>
                <c:pt idx="42">
                  <c:v>3.9577635085338821E-3</c:v>
                </c:pt>
                <c:pt idx="43">
                  <c:v>3.8829812826198691E-3</c:v>
                </c:pt>
                <c:pt idx="44">
                  <c:v>3.8109228105061769E-3</c:v>
                </c:pt>
                <c:pt idx="45">
                  <c:v>3.7414353037865081E-3</c:v>
                </c:pt>
                <c:pt idx="46">
                  <c:v>3.6743775513348766E-3</c:v>
                </c:pt>
                <c:pt idx="47">
                  <c:v>3.6096188207384561E-3</c:v>
                </c:pt>
                <c:pt idx="48">
                  <c:v>3.5470378842243537E-3</c:v>
                </c:pt>
                <c:pt idx="49">
                  <c:v>3.4865221527635108E-3</c:v>
                </c:pt>
                <c:pt idx="50">
                  <c:v>3.4279669044520538E-3</c:v>
                </c:pt>
                <c:pt idx="51">
                  <c:v>3.3712745952896262E-3</c:v>
                </c:pt>
                <c:pt idx="52">
                  <c:v>3.3163542421676359E-3</c:v>
                </c:pt>
                <c:pt idx="53">
                  <c:v>3.2631208693052697E-3</c:v>
                </c:pt>
                <c:pt idx="54">
                  <c:v>3.2114950105745503E-3</c:v>
                </c:pt>
                <c:pt idx="55">
                  <c:v>3.1614022611751655E-3</c:v>
                </c:pt>
                <c:pt idx="56">
                  <c:v>3.1127728729863119E-3</c:v>
                </c:pt>
                <c:pt idx="57">
                  <c:v>3.0655413886615103E-3</c:v>
                </c:pt>
                <c:pt idx="58">
                  <c:v>3.0196463101639327E-3</c:v>
                </c:pt>
                <c:pt idx="59">
                  <c:v>2.9750297979813361E-3</c:v>
                </c:pt>
                <c:pt idx="60">
                  <c:v>2.9316373977253361E-3</c:v>
                </c:pt>
                <c:pt idx="61">
                  <c:v>2.8894177912211238E-3</c:v>
                </c:pt>
                <c:pt idx="62">
                  <c:v>2.848322569540622E-3</c:v>
                </c:pt>
                <c:pt idx="63">
                  <c:v>2.8083060257326348E-3</c:v>
                </c:pt>
                <c:pt idx="64">
                  <c:v>2.7693249652645043E-3</c:v>
                </c:pt>
                <c:pt idx="65">
                  <c:v>2.7313385324169901E-3</c:v>
                </c:pt>
                <c:pt idx="66">
                  <c:v>2.6943080510722496E-3</c:v>
                </c:pt>
                <c:pt idx="67">
                  <c:v>2.6581968785080487E-3</c:v>
                </c:pt>
                <c:pt idx="68">
                  <c:v>2.6229702709631209E-3</c:v>
                </c:pt>
                <c:pt idx="69">
                  <c:v>2.5885952598718215E-3</c:v>
                </c:pt>
                <c:pt idx="70">
                  <c:v>2.5550405377834256E-3</c:v>
                </c:pt>
                <c:pt idx="71">
                  <c:v>2.52227635308467E-3</c:v>
                </c:pt>
                <c:pt idx="72">
                  <c:v>2.4902744127353396E-3</c:v>
                </c:pt>
                <c:pt idx="73">
                  <c:v>2.4590077923073053E-3</c:v>
                </c:pt>
                <c:pt idx="74">
                  <c:v>2.4284508526889056E-3</c:v>
                </c:pt>
                <c:pt idx="75">
                  <c:v>2.3985791628799115E-3</c:v>
                </c:pt>
                <c:pt idx="76">
                  <c:v>2.3693694283587565E-3</c:v>
                </c:pt>
                <c:pt idx="77">
                  <c:v>2.3407994245538159E-3</c:v>
                </c:pt>
                <c:pt idx="78">
                  <c:v>2.3128479349953305E-3</c:v>
                </c:pt>
                <c:pt idx="79">
                  <c:v>2.2854946937645292E-3</c:v>
                </c:pt>
                <c:pt idx="80">
                  <c:v>2.2587203318922165E-3</c:v>
                </c:pt>
                <c:pt idx="81">
                  <c:v>2.2325063273911871E-3</c:v>
                </c:pt>
                <c:pt idx="82">
                  <c:v>2.2068349586354596E-3</c:v>
                </c:pt>
                <c:pt idx="83">
                  <c:v>2.1816892608252161E-3</c:v>
                </c:pt>
                <c:pt idx="84">
                  <c:v>2.1570529852994514E-3</c:v>
                </c:pt>
                <c:pt idx="85">
                  <c:v>2.1329105614793127E-3</c:v>
                </c:pt>
                <c:pt idx="86">
                  <c:v>2.1092470612438688E-3</c:v>
                </c:pt>
                <c:pt idx="87">
                  <c:v>2.0860481655571488E-3</c:v>
                </c:pt>
                <c:pt idx="88">
                  <c:v>2.0633001331805895E-3</c:v>
                </c:pt>
                <c:pt idx="89">
                  <c:v>2.0409897713189909E-3</c:v>
                </c:pt>
                <c:pt idx="90">
                  <c:v>2.0191044080606906E-3</c:v>
                </c:pt>
                <c:pt idx="91">
                  <c:v>1.9976318664840626E-3</c:v>
                </c:pt>
                <c:pt idx="92">
                  <c:v>1.9765604403128912E-3</c:v>
                </c:pt>
                <c:pt idx="93">
                  <c:v>1.9558788710125515E-3</c:v>
                </c:pt>
                <c:pt idx="94">
                  <c:v>1.9355763262275593E-3</c:v>
                </c:pt>
                <c:pt idx="95">
                  <c:v>1.9156423794688716E-3</c:v>
                </c:pt>
                <c:pt idx="96">
                  <c:v>1.8960669909664316E-3</c:v>
                </c:pt>
                <c:pt idx="97">
                  <c:v>1.8768404896089871E-3</c:v>
                </c:pt>
                <c:pt idx="98">
                  <c:v>1.8579535558991686E-3</c:v>
                </c:pt>
                <c:pt idx="99">
                  <c:v>1.8393972058572108E-3</c:v>
                </c:pt>
                <c:pt idx="100">
                  <c:v>1.8211627758117504E-3</c:v>
                </c:pt>
                <c:pt idx="101">
                  <c:v>1.8032419080206217E-3</c:v>
                </c:pt>
                <c:pt idx="102">
                  <c:v>1.7856265370688141E-3</c:v>
                </c:pt>
                <c:pt idx="103">
                  <c:v>1.7683088769945706E-3</c:v>
                </c:pt>
                <c:pt idx="104">
                  <c:v>1.7512814090981201E-3</c:v>
                </c:pt>
                <c:pt idx="105">
                  <c:v>1.7345368703908176E-3</c:v>
                </c:pt>
                <c:pt idx="106">
                  <c:v>1.7180682426454071E-3</c:v>
                </c:pt>
                <c:pt idx="107">
                  <c:v>1.7018687420109016E-3</c:v>
                </c:pt>
                <c:pt idx="108">
                  <c:v>1.6859318091580922E-3</c:v>
                </c:pt>
                <c:pt idx="109">
                  <c:v>1.6702510999240185E-3</c:v>
                </c:pt>
                <c:pt idx="110">
                  <c:v>1.6548204764259343E-3</c:v>
                </c:pt>
                <c:pt idx="111">
                  <c:v>1.6396339986172247E-3</c:v>
                </c:pt>
                <c:pt idx="112">
                  <c:v>1.6246859162596418E-3</c:v>
                </c:pt>
                <c:pt idx="113">
                  <c:v>1.6099706612878665E-3</c:v>
                </c:pt>
                <c:pt idx="114">
                  <c:v>1.5954828405440199E-3</c:v>
                </c:pt>
                <c:pt idx="115">
                  <c:v>1.5812172288611895E-3</c:v>
                </c:pt>
                <c:pt idx="116">
                  <c:v>1.5671687624763881E-3</c:v>
                </c:pt>
                <c:pt idx="117">
                  <c:v>1.553332532754622E-3</c:v>
                </c:pt>
                <c:pt idx="118">
                  <c:v>1.539703780206907E-3</c:v>
                </c:pt>
                <c:pt idx="119">
                  <c:v>1.5262778887861496E-3</c:v>
                </c:pt>
                <c:pt idx="120">
                  <c:v>1.5130503804458154E-3</c:v>
                </c:pt>
                <c:pt idx="121">
                  <c:v>1.5000169099472552E-3</c:v>
                </c:pt>
                <c:pt idx="122">
                  <c:v>1.4871732599023946E-3</c:v>
                </c:pt>
                <c:pt idx="123">
                  <c:v>1.4745153360393431E-3</c:v>
                </c:pt>
                <c:pt idx="124">
                  <c:v>1.4620391626792061E-3</c:v>
                </c:pt>
                <c:pt idx="125">
                  <c:v>1.4497408784130861E-3</c:v>
                </c:pt>
                <c:pt idx="126">
                  <c:v>1.4376167319689321E-3</c:v>
                </c:pt>
                <c:pt idx="127">
                  <c:v>1.4256630782584871E-3</c:v>
                </c:pt>
                <c:pt idx="128">
                  <c:v>1.4138763745951766E-3</c:v>
                </c:pt>
                <c:pt idx="129">
                  <c:v>1.402253177074283E-3</c:v>
                </c:pt>
                <c:pt idx="130">
                  <c:v>1.3907901371072889E-3</c:v>
                </c:pt>
                <c:pt idx="131">
                  <c:v>1.3794839981027022E-3</c:v>
                </c:pt>
                <c:pt idx="132">
                  <c:v>1.3683315922861376E-3</c:v>
                </c:pt>
                <c:pt idx="133">
                  <c:v>1.357329837652821E-3</c:v>
                </c:pt>
                <c:pt idx="134">
                  <c:v>1.3464757350460743E-3</c:v>
                </c:pt>
                <c:pt idx="135">
                  <c:v>1.3357663653557001E-3</c:v>
                </c:pt>
                <c:pt idx="136">
                  <c:v>1.3251988868305024E-3</c:v>
                </c:pt>
                <c:pt idx="137">
                  <c:v>1.3147705324995252E-3</c:v>
                </c:pt>
                <c:pt idx="138">
                  <c:v>1.3044786076968581E-3</c:v>
                </c:pt>
                <c:pt idx="139">
                  <c:v>1.2943204876851469E-3</c:v>
                </c:pt>
                <c:pt idx="140">
                  <c:v>1.2842936153732213E-3</c:v>
                </c:pt>
                <c:pt idx="141">
                  <c:v>1.2743954991234654E-3</c:v>
                </c:pt>
                <c:pt idx="142">
                  <c:v>1.2646237106448215E-3</c:v>
                </c:pt>
                <c:pt idx="143">
                  <c:v>1.2549758829675085E-3</c:v>
                </c:pt>
                <c:pt idx="144">
                  <c:v>1.2454497084957569E-3</c:v>
                </c:pt>
                <c:pt idx="145">
                  <c:v>1.236042937135045E-3</c:v>
                </c:pt>
                <c:pt idx="146">
                  <c:v>1.226753374490501E-3</c:v>
                </c:pt>
                <c:pt idx="147">
                  <c:v>1.217578880133318E-3</c:v>
                </c:pt>
                <c:pt idx="148">
                  <c:v>1.2085173659321714E-3</c:v>
                </c:pt>
                <c:pt idx="149">
                  <c:v>1.1995667944467985E-3</c:v>
                </c:pt>
                <c:pt idx="150">
                  <c:v>1.1907251773810214E-3</c:v>
                </c:pt>
                <c:pt idx="151">
                  <c:v>1.1819905740926596E-3</c:v>
                </c:pt>
                <c:pt idx="152">
                  <c:v>1.1733610901578624E-3</c:v>
                </c:pt>
                <c:pt idx="153">
                  <c:v>1.1648348759875633E-3</c:v>
                </c:pt>
                <c:pt idx="154">
                  <c:v>1.1564101254938255E-3</c:v>
                </c:pt>
                <c:pt idx="155">
                  <c:v>1.1480850748039812E-3</c:v>
                </c:pt>
                <c:pt idx="156">
                  <c:v>1.1398580010205672E-3</c:v>
                </c:pt>
                <c:pt idx="157">
                  <c:v>1.1317272210251404E-3</c:v>
                </c:pt>
                <c:pt idx="158">
                  <c:v>1.1236910903241681E-3</c:v>
                </c:pt>
                <c:pt idx="159">
                  <c:v>1.1157480019352536E-3</c:v>
                </c:pt>
                <c:pt idx="160">
                  <c:v>1.107896385312053E-3</c:v>
                </c:pt>
                <c:pt idx="161">
                  <c:v>1.1001347053063181E-3</c:v>
                </c:pt>
                <c:pt idx="162">
                  <c:v>1.0924614611655492E-3</c:v>
                </c:pt>
                <c:pt idx="163">
                  <c:v>1.0848751855648522E-3</c:v>
                </c:pt>
                <c:pt idx="164">
                  <c:v>1.0773744436716154E-3</c:v>
                </c:pt>
                <c:pt idx="165">
                  <c:v>1.0699578322417138E-3</c:v>
                </c:pt>
                <c:pt idx="166">
                  <c:v>1.0626239787460043E-3</c:v>
                </c:pt>
                <c:pt idx="167">
                  <c:v>1.0553715405259097E-3</c:v>
                </c:pt>
                <c:pt idx="168">
                  <c:v>1.0481992039769713E-3</c:v>
                </c:pt>
                <c:pt idx="169">
                  <c:v>1.0411056837592865E-3</c:v>
                </c:pt>
                <c:pt idx="170">
                  <c:v>1.0340897220337867E-3</c:v>
                </c:pt>
                <c:pt idx="171">
                  <c:v>1.027150087723376E-3</c:v>
                </c:pt>
                <c:pt idx="172">
                  <c:v>1.0202855757979789E-3</c:v>
                </c:pt>
                <c:pt idx="173">
                  <c:v>1.0134950065826024E-3</c:v>
                </c:pt>
                <c:pt idx="174">
                  <c:v>1.0067772250875245E-3</c:v>
                </c:pt>
                <c:pt idx="175">
                  <c:v>1.0001311003598114E-3</c:v>
                </c:pt>
                <c:pt idx="176">
                  <c:v>9.9355552485533988E-4</c:v>
                </c:pt>
                <c:pt idx="177">
                  <c:v>9.8704941383059202E-4</c:v>
                </c:pt>
                <c:pt idx="178">
                  <c:v>9.8061170475347448E-4</c:v>
                </c:pt>
                <c:pt idx="179">
                  <c:v>9.7424135673247877E-4</c:v>
                </c:pt>
                <c:pt idx="180">
                  <c:v>9.6793734996350976E-4</c:v>
                </c:pt>
                <c:pt idx="181">
                  <c:v>9.6169868519374547E-4</c:v>
                </c:pt>
                <c:pt idx="182">
                  <c:v>9.5552438320191022E-4</c:v>
                </c:pt>
                <c:pt idx="183">
                  <c:v>9.4941348429438213E-4</c:v>
                </c:pt>
                <c:pt idx="184">
                  <c:v>9.4336504781656206E-4</c:v>
                </c:pt>
                <c:pt idx="185">
                  <c:v>9.3737815167896561E-4</c:v>
                </c:pt>
                <c:pt idx="186">
                  <c:v>9.3145189189752895E-4</c:v>
                </c:pt>
                <c:pt idx="187">
                  <c:v>9.2558538214761144E-4</c:v>
                </c:pt>
                <c:pt idx="188">
                  <c:v>9.197777533312357E-4</c:v>
                </c:pt>
                <c:pt idx="189">
                  <c:v>9.1402815315709692E-4</c:v>
                </c:pt>
                <c:pt idx="190">
                  <c:v>9.083357457329008E-4</c:v>
                </c:pt>
                <c:pt idx="191">
                  <c:v>9.0269971116960961E-4</c:v>
                </c:pt>
                <c:pt idx="192">
                  <c:v>8.9711924519718909E-4</c:v>
                </c:pt>
                <c:pt idx="193">
                  <c:v>8.9159355879146339E-4</c:v>
                </c:pt>
                <c:pt idx="194">
                  <c:v>8.861218778117041E-4</c:v>
                </c:pt>
                <c:pt idx="195">
                  <c:v>8.8070344264859458E-4</c:v>
                </c:pt>
                <c:pt idx="196">
                  <c:v>8.7533750788221503E-4</c:v>
                </c:pt>
                <c:pt idx="197">
                  <c:v>8.700233419497252E-4</c:v>
                </c:pt>
                <c:pt idx="198">
                  <c:v>8.6476022682241362E-4</c:v>
                </c:pt>
                <c:pt idx="199">
                  <c:v>8.5954745769180958E-4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F4-437E-8A8F-C8AF844769A3}"/>
            </c:ext>
          </c:extLst>
        </c:ser>
        <c:ser>
          <c:idx val="1"/>
          <c:order val="1"/>
          <c:tx>
            <c:strRef>
              <c:f>Sheet1!$F$5</c:f>
              <c:strCache>
                <c:ptCount val="1"/>
                <c:pt idx="0">
                  <c:v>Shape:1
Scale:100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Sheet1!$F$6:$F$205</c:f>
              <c:numCache>
                <c:formatCode>General</c:formatCode>
                <c:ptCount val="200"/>
                <c:pt idx="0">
                  <c:v>9.9004983374916759E-3</c:v>
                </c:pt>
                <c:pt idx="1">
                  <c:v>9.801986733067548E-3</c:v>
                </c:pt>
                <c:pt idx="2">
                  <c:v>9.7044553354850762E-3</c:v>
                </c:pt>
                <c:pt idx="3">
                  <c:v>9.6078943915232275E-3</c:v>
                </c:pt>
                <c:pt idx="4">
                  <c:v>9.5122942450071354E-3</c:v>
                </c:pt>
                <c:pt idx="5">
                  <c:v>9.4176453358424828E-3</c:v>
                </c:pt>
                <c:pt idx="6">
                  <c:v>9.3239381990594776E-3</c:v>
                </c:pt>
                <c:pt idx="7">
                  <c:v>9.2311634638663521E-3</c:v>
                </c:pt>
                <c:pt idx="8">
                  <c:v>9.1393118527122764E-3</c:v>
                </c:pt>
                <c:pt idx="9">
                  <c:v>9.0483741803595915E-3</c:v>
                </c:pt>
                <c:pt idx="10">
                  <c:v>8.9583413529652784E-3</c:v>
                </c:pt>
                <c:pt idx="11">
                  <c:v>8.8692043671715695E-3</c:v>
                </c:pt>
                <c:pt idx="12">
                  <c:v>8.7809543092056078E-3</c:v>
                </c:pt>
                <c:pt idx="13">
                  <c:v>8.6935823539880542E-3</c:v>
                </c:pt>
                <c:pt idx="14">
                  <c:v>8.6070797642505744E-3</c:v>
                </c:pt>
                <c:pt idx="15">
                  <c:v>8.5214378896621094E-3</c:v>
                </c:pt>
                <c:pt idx="16">
                  <c:v>8.4366481659638327E-3</c:v>
                </c:pt>
                <c:pt idx="17">
                  <c:v>8.3527021141127158E-3</c:v>
                </c:pt>
                <c:pt idx="18">
                  <c:v>8.2695913394336181E-3</c:v>
                </c:pt>
                <c:pt idx="19">
                  <c:v>8.1873075307798138E-3</c:v>
                </c:pt>
                <c:pt idx="20">
                  <c:v>8.1058424597018671E-3</c:v>
                </c:pt>
                <c:pt idx="21">
                  <c:v>8.0251879796247802E-3</c:v>
                </c:pt>
                <c:pt idx="22">
                  <c:v>7.9453360250333373E-3</c:v>
                </c:pt>
                <c:pt idx="23">
                  <c:v>7.8662786106655311E-3</c:v>
                </c:pt>
                <c:pt idx="24">
                  <c:v>7.7880078307140449E-3</c:v>
                </c:pt>
                <c:pt idx="25">
                  <c:v>7.7105158580356584E-3</c:v>
                </c:pt>
                <c:pt idx="26">
                  <c:v>7.6337949433685276E-3</c:v>
                </c:pt>
                <c:pt idx="27">
                  <c:v>7.5578374145572509E-3</c:v>
                </c:pt>
                <c:pt idx="28">
                  <c:v>7.4826356757856493E-3</c:v>
                </c:pt>
                <c:pt idx="29">
                  <c:v>7.4081822068171746E-3</c:v>
                </c:pt>
                <c:pt idx="30">
                  <c:v>7.3344695622428891E-3</c:v>
                </c:pt>
                <c:pt idx="31">
                  <c:v>7.2614903707369054E-3</c:v>
                </c:pt>
                <c:pt idx="32">
                  <c:v>7.1892373343192583E-3</c:v>
                </c:pt>
                <c:pt idx="33">
                  <c:v>7.1177032276260929E-3</c:v>
                </c:pt>
                <c:pt idx="34">
                  <c:v>7.0468808971871312E-3</c:v>
                </c:pt>
                <c:pt idx="35">
                  <c:v>6.9767632607103071E-3</c:v>
                </c:pt>
                <c:pt idx="36">
                  <c:v>6.9073433063735435E-3</c:v>
                </c:pt>
                <c:pt idx="37">
                  <c:v>6.8386140921235551E-3</c:v>
                </c:pt>
                <c:pt idx="38">
                  <c:v>6.7705687449816435E-3</c:v>
                </c:pt>
                <c:pt idx="39">
                  <c:v>6.7032004603563896E-3</c:v>
                </c:pt>
                <c:pt idx="40">
                  <c:v>6.6365025013631904E-3</c:v>
                </c:pt>
                <c:pt idx="41">
                  <c:v>6.570468198150564E-3</c:v>
                </c:pt>
                <c:pt idx="42">
                  <c:v>6.5050909472331624E-3</c:v>
                </c:pt>
                <c:pt idx="43">
                  <c:v>6.440364210831411E-3</c:v>
                </c:pt>
                <c:pt idx="44">
                  <c:v>6.3762815162177302E-3</c:v>
                </c:pt>
                <c:pt idx="45">
                  <c:v>6.3128364550692562E-3</c:v>
                </c:pt>
                <c:pt idx="46">
                  <c:v>6.2500226828270051E-3</c:v>
                </c:pt>
                <c:pt idx="47">
                  <c:v>6.1878339180614049E-3</c:v>
                </c:pt>
                <c:pt idx="48">
                  <c:v>6.1262639418441581E-3</c:v>
                </c:pt>
                <c:pt idx="49">
                  <c:v>6.0653065971263314E-3</c:v>
                </c:pt>
                <c:pt idx="50">
                  <c:v>6.0049557881226559E-3</c:v>
                </c:pt>
                <c:pt idx="51">
                  <c:v>5.9452054797019408E-3</c:v>
                </c:pt>
                <c:pt idx="52">
                  <c:v>5.8860496967835492E-3</c:v>
                </c:pt>
                <c:pt idx="53">
                  <c:v>5.8274825237398936E-3</c:v>
                </c:pt>
                <c:pt idx="54">
                  <c:v>5.7694981038048637E-3</c:v>
                </c:pt>
                <c:pt idx="55">
                  <c:v>5.7120906384881456E-3</c:v>
                </c:pt>
                <c:pt idx="56">
                  <c:v>5.6552543869953682E-3</c:v>
                </c:pt>
                <c:pt idx="57">
                  <c:v>5.5989836656540172E-3</c:v>
                </c:pt>
                <c:pt idx="58">
                  <c:v>5.5432728473450684E-3</c:v>
                </c:pt>
                <c:pt idx="59">
                  <c:v>5.4881163609402615E-3</c:v>
                </c:pt>
                <c:pt idx="60">
                  <c:v>5.4335086907449951E-3</c:v>
                </c:pt>
                <c:pt idx="61">
                  <c:v>5.3794443759467422E-3</c:v>
                </c:pt>
                <c:pt idx="62">
                  <c:v>5.3259180100689689E-3</c:v>
                </c:pt>
                <c:pt idx="63">
                  <c:v>5.2729242404304828E-3</c:v>
                </c:pt>
                <c:pt idx="64">
                  <c:v>5.2204577676101581E-3</c:v>
                </c:pt>
                <c:pt idx="65">
                  <c:v>5.1685133449169895E-3</c:v>
                </c:pt>
                <c:pt idx="66">
                  <c:v>5.1170857778654218E-3</c:v>
                </c:pt>
                <c:pt idx="67">
                  <c:v>5.0661699236558928E-3</c:v>
                </c:pt>
                <c:pt idx="68">
                  <c:v>5.0157606906605532E-3</c:v>
                </c:pt>
                <c:pt idx="69">
                  <c:v>4.965853037914093E-3</c:v>
                </c:pt>
                <c:pt idx="70">
                  <c:v>4.9164419746096488E-3</c:v>
                </c:pt>
                <c:pt idx="71">
                  <c:v>4.8675225595997147E-3</c:v>
                </c:pt>
                <c:pt idx="72">
                  <c:v>4.8190899009020217E-3</c:v>
                </c:pt>
                <c:pt idx="73">
                  <c:v>4.7711391552103417E-3</c:v>
                </c:pt>
                <c:pt idx="74">
                  <c:v>4.7236655274101444E-3</c:v>
                </c:pt>
                <c:pt idx="75">
                  <c:v>4.6766642700990903E-3</c:v>
                </c:pt>
                <c:pt idx="76">
                  <c:v>4.6301306831122782E-3</c:v>
                </c:pt>
                <c:pt idx="77">
                  <c:v>4.5840601130522326E-3</c:v>
                </c:pt>
                <c:pt idx="78">
                  <c:v>4.5384479528235563E-3</c:v>
                </c:pt>
                <c:pt idx="79">
                  <c:v>4.4932896411722135E-3</c:v>
                </c:pt>
                <c:pt idx="80">
                  <c:v>4.4485806622294091E-3</c:v>
                </c:pt>
                <c:pt idx="81">
                  <c:v>4.4043165450599912E-3</c:v>
                </c:pt>
                <c:pt idx="82">
                  <c:v>4.3604928632153539E-3</c:v>
                </c:pt>
                <c:pt idx="83">
                  <c:v>4.317105234290795E-3</c:v>
                </c:pt>
                <c:pt idx="84">
                  <c:v>4.2741493194872653E-3</c:v>
                </c:pt>
                <c:pt idx="85">
                  <c:v>4.2316208231774864E-3</c:v>
                </c:pt>
                <c:pt idx="86">
                  <c:v>4.1895154924763882E-3</c:v>
                </c:pt>
                <c:pt idx="87">
                  <c:v>4.1478291168158118E-3</c:v>
                </c:pt>
                <c:pt idx="88">
                  <c:v>4.1065575275234531E-3</c:v>
                </c:pt>
                <c:pt idx="89">
                  <c:v>4.065696597405989E-3</c:v>
                </c:pt>
                <c:pt idx="90">
                  <c:v>4.0252422403363576E-3</c:v>
                </c:pt>
                <c:pt idx="91">
                  <c:v>3.9851904108451396E-3</c:v>
                </c:pt>
                <c:pt idx="92">
                  <c:v>3.9455371037160087E-3</c:v>
                </c:pt>
                <c:pt idx="93">
                  <c:v>3.9062783535852097E-3</c:v>
                </c:pt>
                <c:pt idx="94">
                  <c:v>3.8674102345450105E-3</c:v>
                </c:pt>
                <c:pt idx="95">
                  <c:v>3.8289288597511189E-3</c:v>
                </c:pt>
                <c:pt idx="96">
                  <c:v>3.7908303810339863E-3</c:v>
                </c:pt>
                <c:pt idx="97">
                  <c:v>3.7531109885139938E-3</c:v>
                </c:pt>
                <c:pt idx="98">
                  <c:v>3.7157669102204551E-3</c:v>
                </c:pt>
                <c:pt idx="99">
                  <c:v>3.6787944117144217E-3</c:v>
                </c:pt>
                <c:pt idx="100">
                  <c:v>3.6421897957152317E-3</c:v>
                </c:pt>
                <c:pt idx="101">
                  <c:v>3.6059494017307812E-3</c:v>
                </c:pt>
                <c:pt idx="102">
                  <c:v>3.5700696056914722E-3</c:v>
                </c:pt>
                <c:pt idx="103">
                  <c:v>3.5345468195877999E-3</c:v>
                </c:pt>
                <c:pt idx="104">
                  <c:v>3.4993774911115517E-3</c:v>
                </c:pt>
                <c:pt idx="105">
                  <c:v>3.4645581033005725E-3</c:v>
                </c:pt>
                <c:pt idx="106">
                  <c:v>3.4300851741870648E-3</c:v>
                </c:pt>
                <c:pt idx="107">
                  <c:v>3.3959552564493895E-3</c:v>
                </c:pt>
                <c:pt idx="108">
                  <c:v>3.3621649370673317E-3</c:v>
                </c:pt>
                <c:pt idx="109">
                  <c:v>3.328710836980794E-3</c:v>
                </c:pt>
                <c:pt idx="110">
                  <c:v>3.295589610751889E-3</c:v>
                </c:pt>
                <c:pt idx="111">
                  <c:v>3.2627979462303931E-3</c:v>
                </c:pt>
                <c:pt idx="112">
                  <c:v>3.2303325642225279E-3</c:v>
                </c:pt>
                <c:pt idx="113">
                  <c:v>3.198190218163038E-3</c:v>
                </c:pt>
                <c:pt idx="114">
                  <c:v>3.1663676937905313E-3</c:v>
                </c:pt>
                <c:pt idx="115">
                  <c:v>3.1348618088260518E-3</c:v>
                </c:pt>
                <c:pt idx="116">
                  <c:v>3.103669412654849E-3</c:v>
                </c:pt>
                <c:pt idx="117">
                  <c:v>3.072787386011311E-3</c:v>
                </c:pt>
                <c:pt idx="118">
                  <c:v>3.0422126406670393E-3</c:v>
                </c:pt>
                <c:pt idx="119">
                  <c:v>3.0119421191220201E-3</c:v>
                </c:pt>
                <c:pt idx="120">
                  <c:v>2.9819727942988722E-3</c:v>
                </c:pt>
                <c:pt idx="121">
                  <c:v>2.9523016692401408E-3</c:v>
                </c:pt>
                <c:pt idx="122">
                  <c:v>2.922925776808593E-3</c:v>
                </c:pt>
                <c:pt idx="123">
                  <c:v>2.8938421793905048E-3</c:v>
                </c:pt>
                <c:pt idx="124">
                  <c:v>2.8650479686018995E-3</c:v>
                </c:pt>
                <c:pt idx="125">
                  <c:v>2.8365402649977024E-3</c:v>
                </c:pt>
                <c:pt idx="126">
                  <c:v>2.8083162177837966E-3</c:v>
                </c:pt>
                <c:pt idx="127">
                  <c:v>2.78037300453194E-3</c:v>
                </c:pt>
                <c:pt idx="128">
                  <c:v>2.7527078308975219E-3</c:v>
                </c:pt>
                <c:pt idx="129">
                  <c:v>2.7253179303401245E-3</c:v>
                </c:pt>
                <c:pt idx="130">
                  <c:v>2.6982005638468668E-3</c:v>
                </c:pt>
                <c:pt idx="131">
                  <c:v>2.6713530196585018E-3</c:v>
                </c:pt>
                <c:pt idx="132">
                  <c:v>2.6447726129982382E-3</c:v>
                </c:pt>
                <c:pt idx="133">
                  <c:v>2.6184566858032587E-3</c:v>
                </c:pt>
                <c:pt idx="134">
                  <c:v>2.5924026064589136E-3</c:v>
                </c:pt>
                <c:pt idx="135">
                  <c:v>2.5666077695355575E-3</c:v>
                </c:pt>
                <c:pt idx="136">
                  <c:v>2.5410695955280014E-3</c:v>
                </c:pt>
                <c:pt idx="137">
                  <c:v>2.5157855305975637E-3</c:v>
                </c:pt>
                <c:pt idx="138">
                  <c:v>2.490753046316681E-3</c:v>
                </c:pt>
                <c:pt idx="139">
                  <c:v>2.4659696394160636E-3</c:v>
                </c:pt>
                <c:pt idx="140">
                  <c:v>2.4414328315343699E-3</c:v>
                </c:pt>
                <c:pt idx="141">
                  <c:v>2.4171401689703632E-3</c:v>
                </c:pt>
                <c:pt idx="142">
                  <c:v>2.3930892224375442E-3</c:v>
                </c:pt>
                <c:pt idx="143">
                  <c:v>2.3692775868212165E-3</c:v>
                </c:pt>
                <c:pt idx="144">
                  <c:v>2.3457028809379752E-3</c:v>
                </c:pt>
                <c:pt idx="145">
                  <c:v>2.3223627472975872E-3</c:v>
                </c:pt>
                <c:pt idx="146">
                  <c:v>2.2992548518672375E-3</c:v>
                </c:pt>
                <c:pt idx="147">
                  <c:v>2.276376883838126E-3</c:v>
                </c:pt>
                <c:pt idx="148">
                  <c:v>2.253726555394386E-3</c:v>
                </c:pt>
                <c:pt idx="149">
                  <c:v>2.231301601484297E-3</c:v>
                </c:pt>
                <c:pt idx="150">
                  <c:v>2.209099779593781E-3</c:v>
                </c:pt>
                <c:pt idx="151">
                  <c:v>2.1871188695221462E-3</c:v>
                </c:pt>
                <c:pt idx="152">
                  <c:v>2.1653566731600696E-3</c:v>
                </c:pt>
                <c:pt idx="153">
                  <c:v>2.1438110142697783E-3</c:v>
                </c:pt>
                <c:pt idx="154">
                  <c:v>2.1224797382674294E-3</c:v>
                </c:pt>
                <c:pt idx="155">
                  <c:v>2.101360712007646E-3</c:v>
                </c:pt>
                <c:pt idx="156">
                  <c:v>2.0804518235702034E-3</c:v>
                </c:pt>
                <c:pt idx="157">
                  <c:v>2.0597509820488333E-3</c:v>
                </c:pt>
                <c:pt idx="158">
                  <c:v>2.0392561173421331E-3</c:v>
                </c:pt>
                <c:pt idx="159">
                  <c:v>2.0189651799465526E-3</c:v>
                </c:pt>
                <c:pt idx="160">
                  <c:v>1.998876140751444E-3</c:v>
                </c:pt>
                <c:pt idx="161">
                  <c:v>1.9789869908361456E-3</c:v>
                </c:pt>
                <c:pt idx="162">
                  <c:v>1.9592957412690928E-3</c:v>
                </c:pt>
                <c:pt idx="163">
                  <c:v>1.9398004229089182E-3</c:v>
                </c:pt>
                <c:pt idx="164">
                  <c:v>1.9204990862075404E-3</c:v>
                </c:pt>
                <c:pt idx="165">
                  <c:v>1.9013898010152045E-3</c:v>
                </c:pt>
                <c:pt idx="166">
                  <c:v>1.882470656387467E-3</c:v>
                </c:pt>
                <c:pt idx="167">
                  <c:v>1.8637397603940987E-3</c:v>
                </c:pt>
                <c:pt idx="168">
                  <c:v>1.8451952399298917E-3</c:v>
                </c:pt>
                <c:pt idx="169">
                  <c:v>1.8268352405273458E-3</c:v>
                </c:pt>
                <c:pt idx="170">
                  <c:v>1.8086579261712202E-3</c:v>
                </c:pt>
                <c:pt idx="171">
                  <c:v>1.7906614791149314E-3</c:v>
                </c:pt>
                <c:pt idx="172">
                  <c:v>1.7728440996987774E-3</c:v>
                </c:pt>
                <c:pt idx="173">
                  <c:v>1.7552040061699678E-3</c:v>
                </c:pt>
                <c:pt idx="174">
                  <c:v>1.7377394345044505E-3</c:v>
                </c:pt>
                <c:pt idx="175">
                  <c:v>1.7204486382305045E-3</c:v>
                </c:pt>
                <c:pt idx="176">
                  <c:v>1.7033298882540935E-3</c:v>
                </c:pt>
                <c:pt idx="177">
                  <c:v>1.6863814726859542E-3</c:v>
                </c:pt>
                <c:pt idx="178">
                  <c:v>1.669601696670406E-3</c:v>
                </c:pt>
                <c:pt idx="179">
                  <c:v>1.6529888822158646E-3</c:v>
                </c:pt>
                <c:pt idx="180">
                  <c:v>1.6365413680270397E-3</c:v>
                </c:pt>
                <c:pt idx="181">
                  <c:v>1.6202575093388068E-3</c:v>
                </c:pt>
                <c:pt idx="182">
                  <c:v>1.6041356777517265E-3</c:v>
                </c:pt>
                <c:pt idx="183">
                  <c:v>1.5881742610692059E-3</c:v>
                </c:pt>
                <c:pt idx="184">
                  <c:v>1.5723716631362752E-3</c:v>
                </c:pt>
                <c:pt idx="185">
                  <c:v>1.5567263036799723E-3</c:v>
                </c:pt>
                <c:pt idx="186">
                  <c:v>1.5412366181513132E-3</c:v>
                </c:pt>
                <c:pt idx="187">
                  <c:v>1.5259010575688382E-3</c:v>
                </c:pt>
                <c:pt idx="188">
                  <c:v>1.5107180883637079E-3</c:v>
                </c:pt>
                <c:pt idx="189">
                  <c:v>1.4956861922263498E-3</c:v>
                </c:pt>
                <c:pt idx="190">
                  <c:v>1.4808038659546239E-3</c:v>
                </c:pt>
                <c:pt idx="191">
                  <c:v>1.4660696213035008E-3</c:v>
                </c:pt>
                <c:pt idx="192">
                  <c:v>1.4514819848362366E-3</c:v>
                </c:pt>
                <c:pt idx="193">
                  <c:v>1.4370394977770286E-3</c:v>
                </c:pt>
                <c:pt idx="194">
                  <c:v>1.4227407158651352E-3</c:v>
                </c:pt>
                <c:pt idx="195">
                  <c:v>1.4085842092104494E-3</c:v>
                </c:pt>
                <c:pt idx="196">
                  <c:v>1.3945685621505088E-3</c:v>
                </c:pt>
                <c:pt idx="197">
                  <c:v>1.3806923731089276E-3</c:v>
                </c:pt>
                <c:pt idx="198">
                  <c:v>1.3669542544552378E-3</c:v>
                </c:pt>
                <c:pt idx="199">
                  <c:v>1.3533528323661263E-3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4-437E-8A8F-C8AF844769A3}"/>
            </c:ext>
          </c:extLst>
        </c:ser>
        <c:ser>
          <c:idx val="2"/>
          <c:order val="2"/>
          <c:tx>
            <c:strRef>
              <c:f>Sheet1!$G$5</c:f>
              <c:strCache>
                <c:ptCount val="1"/>
                <c:pt idx="0">
                  <c:v>Shape:2
Scale:100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Sheet1!$G$6:$G$205</c:f>
              <c:numCache>
                <c:formatCode>General</c:formatCode>
                <c:ptCount val="200"/>
                <c:pt idx="0">
                  <c:v>1.9998000099996649E-4</c:v>
                </c:pt>
                <c:pt idx="1">
                  <c:v>3.9984003199573342E-4</c:v>
                </c:pt>
                <c:pt idx="2">
                  <c:v>5.9946024292711593E-4</c:v>
                </c:pt>
                <c:pt idx="3">
                  <c:v>7.9872102345408434E-4</c:v>
                </c:pt>
                <c:pt idx="4">
                  <c:v>9.9750312239745898E-4</c:v>
                </c:pt>
                <c:pt idx="5">
                  <c:v>1.1956877666771909E-3</c:v>
                </c:pt>
                <c:pt idx="6">
                  <c:v>1.3931567795821601E-3</c:v>
                </c:pt>
                <c:pt idx="7">
                  <c:v>1.5897926982066364E-3</c:v>
                </c:pt>
                <c:pt idx="8">
                  <c:v>1.7854788898900267E-3</c:v>
                </c:pt>
                <c:pt idx="9">
                  <c:v>1.9800996674983347E-3</c:v>
                </c:pt>
                <c:pt idx="10">
                  <c:v>2.1735404033878425E-3</c:v>
                </c:pt>
                <c:pt idx="11">
                  <c:v>2.3656876418938605E-3</c:v>
                </c:pt>
                <c:pt idx="12">
                  <c:v>2.5564292101900618E-3</c:v>
                </c:pt>
                <c:pt idx="13">
                  <c:v>2.7456543273667966E-3</c:v>
                </c:pt>
                <c:pt idx="14">
                  <c:v>2.9332537115800065E-3</c:v>
                </c:pt>
                <c:pt idx="15">
                  <c:v>3.1191196851257375E-3</c:v>
                </c:pt>
                <c:pt idx="16">
                  <c:v>3.3031462772990026E-3</c:v>
                </c:pt>
                <c:pt idx="17">
                  <c:v>3.4852293248996222E-3</c:v>
                </c:pt>
                <c:pt idx="18">
                  <c:v>3.6652665702518947E-3</c:v>
                </c:pt>
                <c:pt idx="19">
                  <c:v>3.8431577566092885E-3</c:v>
                </c:pt>
                <c:pt idx="20">
                  <c:v>4.0188047208200173E-3</c:v>
                </c:pt>
                <c:pt idx="21">
                  <c:v>4.1921114831341248E-3</c:v>
                </c:pt>
                <c:pt idx="22">
                  <c:v>4.3629843340377769E-3</c:v>
                </c:pt>
                <c:pt idx="23">
                  <c:v>4.5313319180056077E-3</c:v>
                </c:pt>
                <c:pt idx="24">
                  <c:v>4.6970653140673739E-3</c:v>
                </c:pt>
                <c:pt idx="25">
                  <c:v>4.8600981130907297E-3</c:v>
                </c:pt>
                <c:pt idx="26">
                  <c:v>5.0203464916875485E-3</c:v>
                </c:pt>
                <c:pt idx="27">
                  <c:v>5.1777292826571744E-3</c:v>
                </c:pt>
                <c:pt idx="28">
                  <c:v>5.3321680418858012E-3</c:v>
                </c:pt>
                <c:pt idx="29">
                  <c:v>5.4835871116273643E-3</c:v>
                </c:pt>
                <c:pt idx="30">
                  <c:v>5.6319136800974563E-3</c:v>
                </c:pt>
                <c:pt idx="31">
                  <c:v>5.7770778373180242E-3</c:v>
                </c:pt>
                <c:pt idx="32">
                  <c:v>5.9190126271569873E-3</c:v>
                </c:pt>
                <c:pt idx="33">
                  <c:v>6.0576540955132952E-3</c:v>
                </c:pt>
                <c:pt idx="34">
                  <c:v>6.1929413346043785E-3</c:v>
                </c:pt>
                <c:pt idx="35">
                  <c:v>6.3248165233195002E-3</c:v>
                </c:pt>
                <c:pt idx="36">
                  <c:v>6.4532249636089145E-3</c:v>
                </c:pt>
                <c:pt idx="37">
                  <c:v>6.5781151128854135E-3</c:v>
                </c:pt>
                <c:pt idx="38">
                  <c:v>6.6994386124212043E-3</c:v>
                </c:pt>
                <c:pt idx="39">
                  <c:v>6.8171503117296847E-3</c:v>
                </c:pt>
                <c:pt idx="40">
                  <c:v>6.9312082889281075E-3</c:v>
                </c:pt>
                <c:pt idx="41">
                  <c:v>7.0415738670835558E-3</c:v>
                </c:pt>
                <c:pt idx="42">
                  <c:v>7.1482116265510634E-3</c:v>
                </c:pt>
                <c:pt idx="43">
                  <c:v>7.2510894133189802E-3</c:v>
                </c:pt>
                <c:pt idx="44">
                  <c:v>7.3501783433829902E-3</c:v>
                </c:pt>
                <c:pt idx="45">
                  <c:v>7.4454528031762468E-3</c:v>
                </c:pt>
                <c:pt idx="46">
                  <c:v>7.5368904460892411E-3</c:v>
                </c:pt>
                <c:pt idx="47">
                  <c:v>7.6244721851188423E-3</c:v>
                </c:pt>
                <c:pt idx="48">
                  <c:v>7.70818218169185E-3</c:v>
                </c:pt>
                <c:pt idx="49">
                  <c:v>7.7880078307140405E-3</c:v>
                </c:pt>
                <c:pt idx="50">
                  <c:v>7.8639397419011693E-3</c:v>
                </c:pt>
                <c:pt idx="51">
                  <c:v>7.9359717174538897E-3</c:v>
                </c:pt>
                <c:pt idx="52">
                  <c:v>8.0041007261436418E-3</c:v>
                </c:pt>
                <c:pt idx="53">
                  <c:v>8.0683268738817072E-3</c:v>
                </c:pt>
                <c:pt idx="54">
                  <c:v>8.1286533708483811E-3</c:v>
                </c:pt>
                <c:pt idx="55">
                  <c:v>8.1850864952640393E-3</c:v>
                </c:pt>
                <c:pt idx="56">
                  <c:v>8.2376355538882028E-3</c:v>
                </c:pt>
                <c:pt idx="57">
                  <c:v>8.2863128393370986E-3</c:v>
                </c:pt>
                <c:pt idx="58">
                  <c:v>8.3311335843142438E-3</c:v>
                </c:pt>
                <c:pt idx="59">
                  <c:v>8.3721159128523626E-3</c:v>
                </c:pt>
                <c:pt idx="60">
                  <c:v>8.409280788668835E-3</c:v>
                </c:pt>
                <c:pt idx="61">
                  <c:v>8.4426519607398599E-3</c:v>
                </c:pt>
                <c:pt idx="62">
                  <c:v>8.4722559062022258E-3</c:v>
                </c:pt>
                <c:pt idx="63">
                  <c:v>8.4981217706940511E-3</c:v>
                </c:pt>
                <c:pt idx="64">
                  <c:v>8.5202813062489179E-3</c:v>
                </c:pt>
                <c:pt idx="65">
                  <c:v>8.5387688068601017E-3</c:v>
                </c:pt>
                <c:pt idx="66">
                  <c:v>8.5536210418339937E-3</c:v>
                </c:pt>
                <c:pt idx="67">
                  <c:v>8.5648771870536367E-3</c:v>
                </c:pt>
                <c:pt idx="68">
                  <c:v>8.572578754275216E-3</c:v>
                </c:pt>
                <c:pt idx="69">
                  <c:v>8.5767695185818213E-3</c:v>
                </c:pt>
                <c:pt idx="70">
                  <c:v>8.5774954441199536E-3</c:v>
                </c:pt>
                <c:pt idx="71">
                  <c:v>8.5748046082454784E-3</c:v>
                </c:pt>
                <c:pt idx="72">
                  <c:v>8.5687471242063239E-3</c:v>
                </c:pt>
                <c:pt idx="73">
                  <c:v>8.5593750624899673E-3</c:v>
                </c:pt>
                <c:pt idx="74">
                  <c:v>8.5467423709638338E-3</c:v>
                </c:pt>
                <c:pt idx="75">
                  <c:v>8.5309047939371632E-3</c:v>
                </c:pt>
                <c:pt idx="76">
                  <c:v>8.5119197902722588E-3</c:v>
                </c:pt>
                <c:pt idx="77">
                  <c:v>8.4898464506732267E-3</c:v>
                </c:pt>
                <c:pt idx="78">
                  <c:v>8.4647454142792299E-3</c:v>
                </c:pt>
                <c:pt idx="79">
                  <c:v>8.4366787846887666E-3</c:v>
                </c:pt>
                <c:pt idx="80">
                  <c:v>8.4057100455403218E-3</c:v>
                </c:pt>
                <c:pt idx="81">
                  <c:v>8.3719039757735383E-3</c:v>
                </c:pt>
                <c:pt idx="82">
                  <c:v>8.3353265646936535E-3</c:v>
                </c:pt>
                <c:pt idx="83">
                  <c:v>8.2960449269602072E-3</c:v>
                </c:pt>
                <c:pt idx="84">
                  <c:v>8.2541272176193444E-3</c:v>
                </c:pt>
                <c:pt idx="85">
                  <c:v>8.2096425472968585E-3</c:v>
                </c:pt>
                <c:pt idx="86">
                  <c:v>8.1626608976671493E-3</c:v>
                </c:pt>
                <c:pt idx="87">
                  <c:v>8.1132530373106675E-3</c:v>
                </c:pt>
                <c:pt idx="88">
                  <c:v>8.0614904380701177E-3</c:v>
                </c:pt>
                <c:pt idx="89">
                  <c:v>8.0074451920129335E-3</c:v>
                </c:pt>
                <c:pt idx="90">
                  <c:v>7.9511899291046344E-3</c:v>
                </c:pt>
                <c:pt idx="91">
                  <c:v>7.8927977356949373E-3</c:v>
                </c:pt>
                <c:pt idx="92">
                  <c:v>7.8323420739151543E-3</c:v>
                </c:pt>
                <c:pt idx="93">
                  <c:v>7.7698967020824643E-3</c:v>
                </c:pt>
                <c:pt idx="94">
                  <c:v>7.7055355962030838E-3</c:v>
                </c:pt>
                <c:pt idx="95">
                  <c:v>7.6393328726631227E-3</c:v>
                </c:pt>
                <c:pt idx="96">
                  <c:v>7.5713627121923041E-3</c:v>
                </c:pt>
                <c:pt idx="97">
                  <c:v>7.501699285182151E-3</c:v>
                </c:pt>
                <c:pt idx="98">
                  <c:v>7.4304166784365383E-3</c:v>
                </c:pt>
                <c:pt idx="99">
                  <c:v>7.3575888234288433E-3</c:v>
                </c:pt>
                <c:pt idx="100">
                  <c:v>7.2832894261359027E-3</c:v>
                </c:pt>
                <c:pt idx="101">
                  <c:v>7.2075918985154593E-3</c:v>
                </c:pt>
                <c:pt idx="102">
                  <c:v>7.1305692916895352E-3</c:v>
                </c:pt>
                <c:pt idx="103">
                  <c:v>7.05229423089239E-3</c:v>
                </c:pt>
                <c:pt idx="104">
                  <c:v>6.9728388522378656E-3</c:v>
                </c:pt>
                <c:pt idx="105">
                  <c:v>6.8922747413566222E-3</c:v>
                </c:pt>
                <c:pt idx="106">
                  <c:v>6.8106728739501243E-3</c:v>
                </c:pt>
                <c:pt idx="107">
                  <c:v>6.728103558303989E-3</c:v>
                </c:pt>
                <c:pt idx="108">
                  <c:v>6.644636379799413E-3</c:v>
                </c:pt>
                <c:pt idx="109">
                  <c:v>6.560340147457518E-3</c:v>
                </c:pt>
                <c:pt idx="110">
                  <c:v>6.4752828425472036E-3</c:v>
                </c:pt>
                <c:pt idx="111">
                  <c:v>6.3895315692836267E-3</c:v>
                </c:pt>
                <c:pt idx="112">
                  <c:v>6.3031525076400327E-3</c:v>
                </c:pt>
                <c:pt idx="113">
                  <c:v>6.2162108682922304E-3</c:v>
                </c:pt>
                <c:pt idx="114">
                  <c:v>6.1287708497110511E-3</c:v>
                </c:pt>
                <c:pt idx="115">
                  <c:v>6.0408955974142675E-3</c:v>
                </c:pt>
                <c:pt idx="116">
                  <c:v>5.9526471653860453E-3</c:v>
                </c:pt>
                <c:pt idx="117">
                  <c:v>5.8640864796681361E-3</c:v>
                </c:pt>
                <c:pt idx="118">
                  <c:v>5.775273304123682E-3</c:v>
                </c:pt>
                <c:pt idx="119">
                  <c:v>5.6862662083709157E-3</c:v>
                </c:pt>
                <c:pt idx="120">
                  <c:v>5.5971225378807499E-3</c:v>
                </c:pt>
                <c:pt idx="121">
                  <c:v>5.5078983862288889E-3</c:v>
                </c:pt>
                <c:pt idx="122">
                  <c:v>5.4186485694900591E-3</c:v>
                </c:pt>
                <c:pt idx="123">
                  <c:v>5.3294266027586893E-3</c:v>
                </c:pt>
                <c:pt idx="124">
                  <c:v>5.2402846787774427E-3</c:v>
                </c:pt>
                <c:pt idx="125">
                  <c:v>5.151273648652247E-3</c:v>
                </c:pt>
                <c:pt idx="126">
                  <c:v>5.062443004629491E-3</c:v>
                </c:pt>
                <c:pt idx="127">
                  <c:v>4.9738408649084905E-3</c:v>
                </c:pt>
                <c:pt idx="128">
                  <c:v>4.8855139604598481E-3</c:v>
                </c:pt>
                <c:pt idx="129">
                  <c:v>4.7975076238177157E-3</c:v>
                </c:pt>
                <c:pt idx="130">
                  <c:v>4.7098657798118502E-3</c:v>
                </c:pt>
                <c:pt idx="131">
                  <c:v>4.6226309382029875E-3</c:v>
                </c:pt>
                <c:pt idx="132">
                  <c:v>4.5358441881830774E-3</c:v>
                </c:pt>
                <c:pt idx="133">
                  <c:v>4.4495451946999576E-3</c:v>
                </c:pt>
                <c:pt idx="134">
                  <c:v>4.3637721965641557E-3</c:v>
                </c:pt>
                <c:pt idx="135">
                  <c:v>4.2785620062938583E-3</c:v>
                </c:pt>
                <c:pt idx="136">
                  <c:v>4.193950011652463E-3</c:v>
                </c:pt>
                <c:pt idx="137">
                  <c:v>4.1099701788316779E-3</c:v>
                </c:pt>
                <c:pt idx="138">
                  <c:v>4.0266550572317424E-3</c:v>
                </c:pt>
                <c:pt idx="139">
                  <c:v>3.9440357857892551E-3</c:v>
                </c:pt>
                <c:pt idx="140">
                  <c:v>3.8621421008017782E-3</c:v>
                </c:pt>
                <c:pt idx="141">
                  <c:v>3.7810023451976017E-3</c:v>
                </c:pt>
                <c:pt idx="142">
                  <c:v>3.7006434791981282E-3</c:v>
                </c:pt>
                <c:pt idx="143">
                  <c:v>3.6210910923195204E-3</c:v>
                </c:pt>
                <c:pt idx="144">
                  <c:v>3.5423694166597059E-3</c:v>
                </c:pt>
                <c:pt idx="145">
                  <c:v>3.4645013414163301E-3</c:v>
                </c:pt>
                <c:pt idx="146">
                  <c:v>3.3875084285807243E-3</c:v>
                </c:pt>
                <c:pt idx="147">
                  <c:v>3.3114109297528302E-3</c:v>
                </c:pt>
                <c:pt idx="148">
                  <c:v>3.2362278040216643E-3</c:v>
                </c:pt>
                <c:pt idx="149">
                  <c:v>3.1619767368559265E-3</c:v>
                </c:pt>
                <c:pt idx="150">
                  <c:v>3.0886741599493481E-3</c:v>
                </c:pt>
                <c:pt idx="151">
                  <c:v>3.0163352719654399E-3</c:v>
                </c:pt>
                <c:pt idx="152">
                  <c:v>2.9449740601265803E-3</c:v>
                </c:pt>
                <c:pt idx="153">
                  <c:v>2.8746033225926161E-3</c:v>
                </c:pt>
                <c:pt idx="154">
                  <c:v>2.8052346915745704E-3</c:v>
                </c:pt>
                <c:pt idx="155">
                  <c:v>2.7368786571295199E-3</c:v>
                </c:pt>
                <c:pt idx="156">
                  <c:v>2.6695445915832427E-3</c:v>
                </c:pt>
                <c:pt idx="157">
                  <c:v>2.6032407745278752E-3</c:v>
                </c:pt>
                <c:pt idx="158">
                  <c:v>2.5379744183425305E-3</c:v>
                </c:pt>
                <c:pt idx="159">
                  <c:v>2.4737516941855876E-3</c:v>
                </c:pt>
                <c:pt idx="160">
                  <c:v>2.4105777584082304E-3</c:v>
                </c:pt>
                <c:pt idx="161">
                  <c:v>2.3484567793396584E-3</c:v>
                </c:pt>
                <c:pt idx="162">
                  <c:v>2.2873919643954859E-3</c:v>
                </c:pt>
                <c:pt idx="163">
                  <c:v>2.2273855874616688E-3</c:v>
                </c:pt>
                <c:pt idx="164">
                  <c:v>2.1684390165075925E-3</c:v>
                </c:pt>
                <c:pt idx="165">
                  <c:v>2.1105527413829085E-3</c:v>
                </c:pt>
                <c:pt idx="166">
                  <c:v>2.0537264017539188E-3</c:v>
                </c:pt>
                <c:pt idx="167">
                  <c:v>1.9979588151365852E-3</c:v>
                </c:pt>
                <c:pt idx="168">
                  <c:v>1.94324800498436E-3</c:v>
                </c:pt>
                <c:pt idx="169">
                  <c:v>1.8895912287904238E-3</c:v>
                </c:pt>
                <c:pt idx="170">
                  <c:v>1.8369850061651339E-3</c:v>
                </c:pt>
                <c:pt idx="171">
                  <c:v>1.7854251468509025E-3</c:v>
                </c:pt>
                <c:pt idx="172">
                  <c:v>1.7349067786380005E-3</c:v>
                </c:pt>
                <c:pt idx="173">
                  <c:v>1.6854243751461973E-3</c:v>
                </c:pt>
                <c:pt idx="174">
                  <c:v>1.6369717834385635E-3</c:v>
                </c:pt>
                <c:pt idx="175">
                  <c:v>1.5895422514351012E-3</c:v>
                </c:pt>
                <c:pt idx="176">
                  <c:v>1.5431284550953405E-3</c:v>
                </c:pt>
                <c:pt idx="177">
                  <c:v>1.4977225253404085E-3</c:v>
                </c:pt>
                <c:pt idx="178">
                  <c:v>1.453316074686561E-3</c:v>
                </c:pt>
                <c:pt idx="179">
                  <c:v>1.4099002235635331E-3</c:v>
                </c:pt>
                <c:pt idx="180">
                  <c:v>1.3674656262925087E-3</c:v>
                </c:pt>
                <c:pt idx="181">
                  <c:v>1.3260024966999348E-3</c:v>
                </c:pt>
                <c:pt idx="182">
                  <c:v>1.2855006333448121E-3</c:v>
                </c:pt>
                <c:pt idx="183">
                  <c:v>1.2459494443384503E-3</c:v>
                </c:pt>
                <c:pt idx="184">
                  <c:v>1.207337971737151E-3</c:v>
                </c:pt>
                <c:pt idx="185">
                  <c:v>1.1696549154895548E-3</c:v>
                </c:pt>
                <c:pt idx="186">
                  <c:v>1.1328886569217959E-3</c:v>
                </c:pt>
                <c:pt idx="187">
                  <c:v>1.0970272817449576E-3</c:v>
                </c:pt>
                <c:pt idx="188">
                  <c:v>1.0620586025705779E-3</c:v>
                </c:pt>
                <c:pt idx="189">
                  <c:v>1.0279701809213153E-3</c:v>
                </c:pt>
                <c:pt idx="190">
                  <c:v>9.9474934872508121E-4</c:v>
                </c:pt>
                <c:pt idx="191">
                  <c:v>9.6238322928225554E-4</c:v>
                </c:pt>
                <c:pt idx="192">
                  <c:v>9.3085875769676179E-4</c:v>
                </c:pt>
                <c:pt idx="193">
                  <c:v>9.0016270076298608E-4</c:v>
                </c:pt>
                <c:pt idx="194">
                  <c:v>8.702816763016889E-4</c:v>
                </c:pt>
                <c:pt idx="195">
                  <c:v>8.4120217193915127E-4</c:v>
                </c:pt>
                <c:pt idx="196">
                  <c:v>8.1291056332491278E-4</c:v>
                </c:pt>
                <c:pt idx="197">
                  <c:v>7.8539313178451994E-4</c:v>
                </c:pt>
                <c:pt idx="198">
                  <c:v>7.5863608140469519E-4</c:v>
                </c:pt>
                <c:pt idx="199">
                  <c:v>7.3262555554936615E-4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F4-437E-8A8F-C8AF844769A3}"/>
            </c:ext>
          </c:extLst>
        </c:ser>
        <c:ser>
          <c:idx val="3"/>
          <c:order val="3"/>
          <c:tx>
            <c:strRef>
              <c:f>Sheet1!$H$5</c:f>
              <c:strCache>
                <c:ptCount val="1"/>
                <c:pt idx="0">
                  <c:v>Shape:3
Scale:100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Sheet1!$H$6:$H$205</c:f>
              <c:numCache>
                <c:formatCode>General</c:formatCode>
                <c:ptCount val="200"/>
                <c:pt idx="0">
                  <c:v>2.9999970000014965E-6</c:v>
                </c:pt>
                <c:pt idx="1">
                  <c:v>1.1999904000383985E-5</c:v>
                </c:pt>
                <c:pt idx="2">
                  <c:v>2.6999271009841386E-5</c:v>
                </c:pt>
                <c:pt idx="3">
                  <c:v>4.7996928098301837E-5</c:v>
                </c:pt>
                <c:pt idx="4">
                  <c:v>7.4990625585912986E-5</c:v>
                </c:pt>
                <c:pt idx="5">
                  <c:v>1.0797667451924247E-4</c:v>
                </c:pt>
                <c:pt idx="6">
                  <c:v>1.4694958764621273E-4</c:v>
                </c:pt>
                <c:pt idx="7">
                  <c:v>1.9190172116152927E-4</c:v>
                </c:pt>
                <c:pt idx="8">
                  <c:v>2.4282291755439362E-4</c:v>
                </c:pt>
                <c:pt idx="9">
                  <c:v>2.9970014995001228E-4</c:v>
                </c:pt>
                <c:pt idx="10">
                  <c:v>3.6251716839571271E-4</c:v>
                </c:pt>
                <c:pt idx="11">
                  <c:v>4.3125414860119971E-4</c:v>
                </c:pt>
                <c:pt idx="12">
                  <c:v>5.0588734370049266E-4</c:v>
                </c:pt>
                <c:pt idx="13">
                  <c:v>5.8638873966018865E-4</c:v>
                </c:pt>
                <c:pt idx="14">
                  <c:v>6.7272571501470542E-4</c:v>
                </c:pt>
                <c:pt idx="15">
                  <c:v>7.6486070566384964E-4</c:v>
                </c:pt>
                <c:pt idx="16">
                  <c:v>8.6275087552123908E-4</c:v>
                </c:pt>
                <c:pt idx="17">
                  <c:v>9.6634779385345454E-4</c:v>
                </c:pt>
                <c:pt idx="18">
                  <c:v>1.0755971201991692E-3</c:v>
                </c:pt>
                <c:pt idx="19">
                  <c:v>1.190438297804471E-3</c:v>
                </c:pt>
                <c:pt idx="20">
                  <c:v>1.3108042565550297E-3</c:v>
                </c:pt>
                <c:pt idx="21">
                  <c:v>1.4366211264272264E-3</c:v>
                </c:pt>
                <c:pt idx="22">
                  <c:v>1.5678079625186258E-3</c:v>
                </c:pt>
                <c:pt idx="23">
                  <c:v>1.7042764827529023E-3</c:v>
                </c:pt>
                <c:pt idx="24">
                  <c:v>1.8459308193851378E-3</c:v>
                </c:pt>
                <c:pt idx="25">
                  <c:v>1.9926672854601022E-3</c:v>
                </c:pt>
                <c:pt idx="26">
                  <c:v>2.1443741573981432E-3</c:v>
                </c:pt>
                <c:pt idx="27">
                  <c:v>2.3009314749006071E-3</c:v>
                </c:pt>
                <c:pt idx="28">
                  <c:v>2.4622108593786414E-3</c:v>
                </c:pt>
                <c:pt idx="29">
                  <c:v>2.6280753521157065E-3</c:v>
                </c:pt>
                <c:pt idx="30">
                  <c:v>2.7983792733747358E-3</c:v>
                </c:pt>
                <c:pt idx="31">
                  <c:v>2.9729681036552201E-3</c:v>
                </c:pt>
                <c:pt idx="32">
                  <c:v>3.1516783882934471E-3</c:v>
                </c:pt>
                <c:pt idx="33">
                  <c:v>3.3343376665802677E-3</c:v>
                </c:pt>
                <c:pt idx="34">
                  <c:v>3.5207644265448246E-3</c:v>
                </c:pt>
                <c:pt idx="35">
                  <c:v>3.7107680865195681E-3</c:v>
                </c:pt>
                <c:pt idx="36">
                  <c:v>3.9041490045611006E-3</c:v>
                </c:pt>
                <c:pt idx="37">
                  <c:v>4.1006985167531419E-3</c:v>
                </c:pt>
                <c:pt idx="38">
                  <c:v>4.3001990053615873E-3</c:v>
                </c:pt>
                <c:pt idx="39">
                  <c:v>4.5024239977474951E-3</c:v>
                </c:pt>
                <c:pt idx="40">
                  <c:v>4.7071382968715833E-3</c:v>
                </c:pt>
                <c:pt idx="41">
                  <c:v>4.9140981441434554E-3</c:v>
                </c:pt>
                <c:pt idx="42">
                  <c:v>5.1230514152804307E-3</c:v>
                </c:pt>
                <c:pt idx="43">
                  <c:v>5.3337378497442505E-3</c:v>
                </c:pt>
                <c:pt idx="44">
                  <c:v>5.5458893142196885E-3</c:v>
                </c:pt>
                <c:pt idx="45">
                  <c:v>5.7592301004868104E-3</c:v>
                </c:pt>
                <c:pt idx="46">
                  <c:v>5.9734772579189514E-3</c:v>
                </c:pt>
                <c:pt idx="47">
                  <c:v>6.1883409607114744E-3</c:v>
                </c:pt>
                <c:pt idx="48">
                  <c:v>6.4035249098122341E-3</c:v>
                </c:pt>
                <c:pt idx="49">
                  <c:v>6.6187267693844556E-3</c:v>
                </c:pt>
                <c:pt idx="50">
                  <c:v>6.833638637485615E-3</c:v>
                </c:pt>
                <c:pt idx="51">
                  <c:v>7.0479475504941127E-3</c:v>
                </c:pt>
                <c:pt idx="52">
                  <c:v>7.2613360206579313E-3</c:v>
                </c:pt>
                <c:pt idx="53">
                  <c:v>7.4734826059780282E-3</c:v>
                </c:pt>
                <c:pt idx="54">
                  <c:v>7.6840625114738053E-3</c:v>
                </c:pt>
                <c:pt idx="55">
                  <c:v>7.892748220709879E-3</c:v>
                </c:pt>
                <c:pt idx="56">
                  <c:v>8.0992101562930522E-3</c:v>
                </c:pt>
                <c:pt idx="57">
                  <c:v>8.3031173678770245E-3</c:v>
                </c:pt>
                <c:pt idx="58">
                  <c:v>8.5041382460405174E-3</c:v>
                </c:pt>
                <c:pt idx="59">
                  <c:v>8.7019412602335651E-3</c:v>
                </c:pt>
                <c:pt idx="60">
                  <c:v>8.8961957188177249E-3</c:v>
                </c:pt>
                <c:pt idx="61">
                  <c:v>9.0865725490589053E-3</c:v>
                </c:pt>
                <c:pt idx="62">
                  <c:v>9.2727450947698419E-3</c:v>
                </c:pt>
                <c:pt idx="63">
                  <c:v>9.4543899291410546E-3</c:v>
                </c:pt>
                <c:pt idx="64">
                  <c:v>9.6311876801482704E-3</c:v>
                </c:pt>
                <c:pt idx="65">
                  <c:v>9.8028238657802136E-3</c:v>
                </c:pt>
                <c:pt idx="66">
                  <c:v>9.9689897361953956E-3</c:v>
                </c:pt>
                <c:pt idx="67">
                  <c:v>1.0129383119790664E-2</c:v>
                </c:pt>
                <c:pt idx="68">
                  <c:v>1.0283709270049466E-2</c:v>
                </c:pt>
                <c:pt idx="69">
                  <c:v>1.0431681709935062E-2</c:v>
                </c:pt>
                <c:pt idx="70">
                  <c:v>1.0573023070503736E-2</c:v>
                </c:pt>
                <c:pt idx="71">
                  <c:v>1.0707465920337731E-2</c:v>
                </c:pt>
                <c:pt idx="72">
                  <c:v>1.0834753582336808E-2</c:v>
                </c:pt>
                <c:pt idx="73">
                  <c:v>1.0954640934363163E-2</c:v>
                </c:pt>
                <c:pt idx="74">
                  <c:v>1.1066895190206566E-2</c:v>
                </c:pt>
                <c:pt idx="75">
                  <c:v>1.1171296657327651E-2</c:v>
                </c:pt>
                <c:pt idx="76">
                  <c:v>1.1267639467844915E-2</c:v>
                </c:pt>
                <c:pt idx="77">
                  <c:v>1.1355732279260348E-2</c:v>
                </c:pt>
                <c:pt idx="78">
                  <c:v>1.1435398941465084E-2</c:v>
                </c:pt>
                <c:pt idx="79">
                  <c:v>1.1506479126634312E-2</c:v>
                </c:pt>
                <c:pt idx="80">
                  <c:v>1.1568828918709004E-2</c:v>
                </c:pt>
                <c:pt idx="81">
                  <c:v>1.162232135926936E-2</c:v>
                </c:pt>
                <c:pt idx="82">
                  <c:v>1.1666846946734628E-2</c:v>
                </c:pt>
                <c:pt idx="83">
                  <c:v>1.1702314085971707E-2</c:v>
                </c:pt>
                <c:pt idx="84">
                  <c:v>1.1728649485564926E-2</c:v>
                </c:pt>
                <c:pt idx="85">
                  <c:v>1.1745798500186727E-2</c:v>
                </c:pt>
                <c:pt idx="86">
                  <c:v>1.1753725415717533E-2</c:v>
                </c:pt>
                <c:pt idx="87">
                  <c:v>1.1752413674987137E-2</c:v>
                </c:pt>
                <c:pt idx="88">
                  <c:v>1.1741866042254077E-2</c:v>
                </c:pt>
                <c:pt idx="89">
                  <c:v>1.1722104704797544E-2</c:v>
                </c:pt>
                <c:pt idx="90">
                  <c:v>1.1693171310270386E-2</c:v>
                </c:pt>
                <c:pt idx="91">
                  <c:v>1.165512693875001E-2</c:v>
                </c:pt>
                <c:pt idx="92">
                  <c:v>1.1608052008722721E-2</c:v>
                </c:pt>
                <c:pt idx="93">
                  <c:v>1.1552046116548328E-2</c:v>
                </c:pt>
                <c:pt idx="94">
                  <c:v>1.1487227809270044E-2</c:v>
                </c:pt>
                <c:pt idx="95">
                  <c:v>1.1413734290961151E-2</c:v>
                </c:pt>
                <c:pt idx="96">
                  <c:v>1.1331721063130728E-2</c:v>
                </c:pt>
                <c:pt idx="97">
                  <c:v>1.124136150004458E-2</c:v>
                </c:pt>
                <c:pt idx="98">
                  <c:v>1.1142846360152081E-2</c:v>
                </c:pt>
                <c:pt idx="99">
                  <c:v>1.1036383235143266E-2</c:v>
                </c:pt>
                <c:pt idx="100">
                  <c:v>1.0922195938489539E-2</c:v>
                </c:pt>
                <c:pt idx="101">
                  <c:v>1.0800523835646324E-2</c:v>
                </c:pt>
                <c:pt idx="102">
                  <c:v>1.067162111841068E-2</c:v>
                </c:pt>
                <c:pt idx="103">
                  <c:v>1.0535756026233026E-2</c:v>
                </c:pt>
                <c:pt idx="104">
                  <c:v>1.0393210017575405E-2</c:v>
                </c:pt>
                <c:pt idx="105">
                  <c:v>1.0244276894686188E-2</c:v>
                </c:pt>
                <c:pt idx="106">
                  <c:v>1.0089261885423629E-2</c:v>
                </c:pt>
                <c:pt idx="107">
                  <c:v>9.9284806860030998E-3</c:v>
                </c:pt>
                <c:pt idx="108">
                  <c:v>9.7622584687650314E-3</c:v>
                </c:pt>
                <c:pt idx="109">
                  <c:v>9.5909288592610237E-3</c:v>
                </c:pt>
                <c:pt idx="110">
                  <c:v>9.4148328871304574E-3</c:v>
                </c:pt>
                <c:pt idx="111">
                  <c:v>9.2343179153916311E-3</c:v>
                </c:pt>
                <c:pt idx="112">
                  <c:v>9.0497365528938774E-3</c:v>
                </c:pt>
                <c:pt idx="113">
                  <c:v>8.8614455547736861E-3</c:v>
                </c:pt>
                <c:pt idx="114">
                  <c:v>8.6698047158249216E-3</c:v>
                </c:pt>
                <c:pt idx="115">
                  <c:v>8.475175761730307E-3</c:v>
                </c:pt>
                <c:pt idx="116">
                  <c:v>8.2779212431096719E-3</c:v>
                </c:pt>
                <c:pt idx="117">
                  <c:v>8.0784034373178239E-3</c:v>
                </c:pt>
                <c:pt idx="118">
                  <c:v>7.8769832628724275E-3</c:v>
                </c:pt>
                <c:pt idx="119">
                  <c:v>7.6740192113098184E-3</c:v>
                </c:pt>
                <c:pt idx="120">
                  <c:v>7.4698663011549139E-3</c:v>
                </c:pt>
                <c:pt idx="121">
                  <c:v>7.2648750585505512E-3</c:v>
                </c:pt>
                <c:pt idx="122">
                  <c:v>7.0593905289236493E-3</c:v>
                </c:pt>
                <c:pt idx="123">
                  <c:v>6.8537513238699603E-3</c:v>
                </c:pt>
                <c:pt idx="124">
                  <c:v>6.6482887072191769E-3</c:v>
                </c:pt>
                <c:pt idx="125">
                  <c:v>6.4433257239982569E-3</c:v>
                </c:pt>
                <c:pt idx="126">
                  <c:v>6.2391763757444476E-3</c:v>
                </c:pt>
                <c:pt idx="127">
                  <c:v>6.0361448453338119E-3</c:v>
                </c:pt>
                <c:pt idx="128">
                  <c:v>5.8345247741872948E-3</c:v>
                </c:pt>
                <c:pt idx="129">
                  <c:v>5.6345985943965209E-3</c:v>
                </c:pt>
                <c:pt idx="130">
                  <c:v>5.4366369179792732E-3</c:v>
                </c:pt>
                <c:pt idx="131">
                  <c:v>5.2408979851305965E-3</c:v>
                </c:pt>
                <c:pt idx="132">
                  <c:v>5.0476271729840844E-3</c:v>
                </c:pt>
                <c:pt idx="133">
                  <c:v>4.8570565660402583E-3</c:v>
                </c:pt>
                <c:pt idx="134">
                  <c:v>4.6694045890588306E-3</c:v>
                </c:pt>
                <c:pt idx="135">
                  <c:v>4.4848757028506294E-3</c:v>
                </c:pt>
                <c:pt idx="136">
                  <c:v>4.3036601630469023E-3</c:v>
                </c:pt>
                <c:pt idx="137">
                  <c:v>4.1259338415699709E-3</c:v>
                </c:pt>
                <c:pt idx="138">
                  <c:v>3.9518581101831898E-3</c:v>
                </c:pt>
                <c:pt idx="139">
                  <c:v>3.7815797851621495E-3</c:v>
                </c:pt>
                <c:pt idx="140">
                  <c:v>3.6152311318047715E-3</c:v>
                </c:pt>
                <c:pt idx="141">
                  <c:v>3.4529299271886574E-3</c:v>
                </c:pt>
                <c:pt idx="142">
                  <c:v>3.2947795792909887E-3</c:v>
                </c:pt>
                <c:pt idx="143">
                  <c:v>3.1408693003114152E-3</c:v>
                </c:pt>
                <c:pt idx="144">
                  <c:v>2.9912743317839748E-3</c:v>
                </c:pt>
                <c:pt idx="145">
                  <c:v>2.8460562188312188E-3</c:v>
                </c:pt>
                <c:pt idx="146">
                  <c:v>2.7052631307035013E-3</c:v>
                </c:pt>
                <c:pt idx="147">
                  <c:v>2.5689302245606896E-3</c:v>
                </c:pt>
                <c:pt idx="148">
                  <c:v>2.4370800492924012E-3</c:v>
                </c:pt>
                <c:pt idx="149">
                  <c:v>2.3097229860374532E-3</c:v>
                </c:pt>
                <c:pt idx="150">
                  <c:v>2.1868577219537797E-3</c:v>
                </c:pt>
                <c:pt idx="151">
                  <c:v>2.0684717537067052E-3</c:v>
                </c:pt>
                <c:pt idx="152">
                  <c:v>1.9545419170864105E-3</c:v>
                </c:pt>
                <c:pt idx="153">
                  <c:v>1.8450349391340845E-3</c:v>
                </c:pt>
                <c:pt idx="154">
                  <c:v>1.7399080091503533E-3</c:v>
                </c:pt>
                <c:pt idx="155">
                  <c:v>1.6391093649784914E-3</c:v>
                </c:pt>
                <c:pt idx="156">
                  <c:v>1.5425788909975084E-3</c:v>
                </c:pt>
                <c:pt idx="157">
                  <c:v>1.4502487243256636E-3</c:v>
                </c:pt>
                <c:pt idx="158">
                  <c:v>1.3620438658219682E-3</c:v>
                </c:pt>
                <c:pt idx="159">
                  <c:v>1.2778827925803708E-3</c:v>
                </c:pt>
                <c:pt idx="160">
                  <c:v>1.1976780687371106E-3</c:v>
                </c:pt>
                <c:pt idx="161">
                  <c:v>1.1213369515545712E-3</c:v>
                </c:pt>
                <c:pt idx="162">
                  <c:v>1.0487619899031413E-3</c:v>
                </c:pt>
                <c:pt idx="163">
                  <c:v>9.7985161243410225E-4</c:v>
                </c:pt>
                <c:pt idx="164">
                  <c:v>9.1450070292004113E-4</c:v>
                </c:pt>
                <c:pt idx="165">
                  <c:v>8.5260116043209321E-4</c:v>
                </c:pt>
                <c:pt idx="166">
                  <c:v>7.9404244222436554E-4</c:v>
                </c:pt>
                <c:pt idx="167">
                  <c:v>7.3871208740262147E-4</c:v>
                </c:pt>
                <c:pt idx="168">
                  <c:v>6.8649621966513535E-4</c:v>
                </c:pt>
                <c:pt idx="169">
                  <c:v>6.372800276167194E-4</c:v>
                </c:pt>
                <c:pt idx="170">
                  <c:v>5.9094822137033677E-4</c:v>
                </c:pt>
                <c:pt idx="171">
                  <c:v>5.473854643628424E-4</c:v>
                </c:pt>
                <c:pt idx="172">
                  <c:v>5.0647677952058822E-4</c:v>
                </c:pt>
                <c:pt idx="173">
                  <c:v>4.6810792911528861E-4</c:v>
                </c:pt>
                <c:pt idx="174">
                  <c:v>4.3216576784932485E-4</c:v>
                </c:pt>
                <c:pt idx="175">
                  <c:v>3.9853856890121405E-4</c:v>
                </c:pt>
                <c:pt idx="176">
                  <c:v>3.6711632284507539E-4</c:v>
                </c:pt>
                <c:pt idx="177">
                  <c:v>3.3779100953162548E-4</c:v>
                </c:pt>
                <c:pt idx="178">
                  <c:v>3.1045684318156436E-4</c:v>
                </c:pt>
                <c:pt idx="179">
                  <c:v>2.8501049109435359E-4</c:v>
                </c:pt>
                <c:pt idx="180">
                  <c:v>2.6135126651583945E-4</c:v>
                </c:pt>
                <c:pt idx="181">
                  <c:v>2.393812963363303E-4</c:v>
                </c:pt>
                <c:pt idx="182">
                  <c:v>2.1900566440629794E-4</c:v>
                </c:pt>
                <c:pt idx="183">
                  <c:v>2.0013253135962267E-4</c:v>
                </c:pt>
                <c:pt idx="184">
                  <c:v>1.826732319241715E-4</c:v>
                </c:pt>
                <c:pt idx="185">
                  <c:v>1.6654235077646058E-4</c:v>
                </c:pt>
                <c:pt idx="186">
                  <c:v>1.5165777806146386E-4</c:v>
                </c:pt>
                <c:pt idx="187">
                  <c:v>1.3794074575046767E-4</c:v>
                </c:pt>
                <c:pt idx="188">
                  <c:v>1.2531584604963695E-4</c:v>
                </c:pt>
                <c:pt idx="189">
                  <c:v>1.1371103310012035E-4</c:v>
                </c:pt>
                <c:pt idx="190">
                  <c:v>1.0305760922755569E-4</c:v>
                </c:pt>
                <c:pt idx="191">
                  <c:v>9.3290197005440427E-5</c:v>
                </c:pt>
                <c:pt idx="192">
                  <c:v>8.434669839355304E-5</c:v>
                </c:pt>
                <c:pt idx="193">
                  <c:v>7.6168242200257944E-5</c:v>
                </c:pt>
                <c:pt idx="194">
                  <c:v>6.8699121096795488E-5</c:v>
                </c:pt>
                <c:pt idx="195">
                  <c:v>6.1886719383327901E-5</c:v>
                </c:pt>
                <c:pt idx="196">
                  <c:v>5.5681432671397162E-5</c:v>
                </c:pt>
                <c:pt idx="197">
                  <c:v>5.0036580606336175E-5</c:v>
                </c:pt>
                <c:pt idx="198">
                  <c:v>4.4908313706852966E-5</c:v>
                </c:pt>
                <c:pt idx="199">
                  <c:v>4.0255515348301414E-5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F4-437E-8A8F-C8AF844769A3}"/>
            </c:ext>
          </c:extLst>
        </c:ser>
        <c:ser>
          <c:idx val="4"/>
          <c:order val="4"/>
          <c:tx>
            <c:strRef>
              <c:f>Sheet1!$I$5</c:f>
              <c:strCache>
                <c:ptCount val="1"/>
                <c:pt idx="0">
                  <c:v>Shape:5
Scale:100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Sheet1!$I$6:$I$205</c:f>
              <c:numCache>
                <c:formatCode>General</c:formatCode>
                <c:ptCount val="200"/>
                <c:pt idx="0">
                  <c:v>4.99999999949998E-10</c:v>
                </c:pt>
                <c:pt idx="1">
                  <c:v>7.9999999743999649E-9</c:v>
                </c:pt>
                <c:pt idx="2">
                  <c:v>4.0499999015849861E-8</c:v>
                </c:pt>
                <c:pt idx="3">
                  <c:v>1.2799998689280013E-7</c:v>
                </c:pt>
                <c:pt idx="4">
                  <c:v>3.1249990234376386E-7</c:v>
                </c:pt>
                <c:pt idx="5">
                  <c:v>6.4799949611539316E-7</c:v>
                </c:pt>
                <c:pt idx="6">
                  <c:v>1.2004979823213402E-6</c:v>
                </c:pt>
                <c:pt idx="7">
                  <c:v>2.0479932891245852E-6</c:v>
                </c:pt>
                <c:pt idx="8">
                  <c:v>3.2804806290327307E-6</c:v>
                </c:pt>
                <c:pt idx="9">
                  <c:v>4.9999500002499834E-6</c:v>
                </c:pt>
                <c:pt idx="10">
                  <c:v>7.3203821035647933E-6</c:v>
                </c:pt>
                <c:pt idx="11">
                  <c:v>1.0367742014192127E-5</c:v>
                </c:pt>
                <c:pt idx="12">
                  <c:v>1.4279969784874612E-5</c:v>
                </c:pt>
                <c:pt idx="13">
                  <c:v>1.9206966975440226E-5</c:v>
                </c:pt>
                <c:pt idx="14">
                  <c:v>2.5310577905011616E-5</c:v>
                </c:pt>
                <c:pt idx="15">
                  <c:v>3.2764564206300739E-5</c:v>
                </c:pt>
                <c:pt idx="16">
                  <c:v>4.1754571027099642E-5</c:v>
                </c:pt>
                <c:pt idx="17">
                  <c:v>5.2478082972455757E-5</c:v>
                </c:pt>
                <c:pt idx="18">
                  <c:v>6.5144367612462591E-5</c:v>
                </c:pt>
                <c:pt idx="19">
                  <c:v>7.9974404095562747E-5</c:v>
                </c:pt>
                <c:pt idx="20">
                  <c:v>9.7200794106366457E-5</c:v>
                </c:pt>
                <c:pt idx="21">
                  <c:v>1.1706765209099147E-4</c:v>
                </c:pt>
                <c:pt idx="22">
                  <c:v>1.3983047134280015E-4</c:v>
                </c:pt>
                <c:pt idx="23">
                  <c:v>1.6575596219833299E-4</c:v>
                </c:pt>
                <c:pt idx="24">
                  <c:v>1.9512185823866617E-4</c:v>
                </c:pt>
                <c:pt idx="25">
                  <c:v>2.2821668602713381E-4</c:v>
                </c:pt>
                <c:pt idx="26">
                  <c:v>2.6533949354243247E-4</c:v>
                </c:pt>
                <c:pt idx="27">
                  <c:v>3.0679953208913134E-4</c:v>
                </c:pt>
                <c:pt idx="28">
                  <c:v>3.5291588608844256E-4</c:v>
                </c:pt>
                <c:pt idx="29">
                  <c:v>4.0401704477428536E-4</c:v>
                </c:pt>
                <c:pt idx="30">
                  <c:v>4.6044040944720596E-4</c:v>
                </c:pt>
                <c:pt idx="31">
                  <c:v>5.2253172957620198E-4</c:v>
                </c:pt>
                <c:pt idx="32">
                  <c:v>5.9064446069132426E-4</c:v>
                </c:pt>
                <c:pt idx="33">
                  <c:v>6.651390366840702E-4</c:v>
                </c:pt>
                <c:pt idx="34">
                  <c:v>7.4638204883491753E-4</c:v>
                </c:pt>
                <c:pt idx="35">
                  <c:v>8.3474532362555628E-4</c:v>
                </c:pt>
                <c:pt idx="36">
                  <c:v>9.3060489117597278E-4</c:v>
                </c:pt>
                <c:pt idx="37">
                  <c:v>1.034339835983182E-3</c:v>
                </c:pt>
                <c:pt idx="38">
                  <c:v>1.1463310215393792E-3</c:v>
                </c:pt>
                <c:pt idx="39">
                  <c:v>1.2669596803842793E-3</c:v>
                </c:pt>
                <c:pt idx="40">
                  <c:v>1.3966058612117989E-3</c:v>
                </c:pt>
                <c:pt idx="41">
                  <c:v>1.5356467248185926E-3</c:v>
                </c:pt>
                <c:pt idx="42">
                  <c:v>1.6844546809657507E-3</c:v>
                </c:pt>
                <c:pt idx="43">
                  <c:v>1.8433953586405904E-3</c:v>
                </c:pt>
                <c:pt idx="44">
                  <c:v>2.0128254027692626E-3</c:v>
                </c:pt>
                <c:pt idx="45">
                  <c:v>2.193090091159795E-3</c:v>
                </c:pt>
                <c:pt idx="46">
                  <c:v>2.3845207663667819E-3</c:v>
                </c:pt>
                <c:pt idx="47">
                  <c:v>2.5874320782812575E-3</c:v>
                </c:pt>
                <c:pt idx="48">
                  <c:v>2.8021190345802571E-3</c:v>
                </c:pt>
                <c:pt idx="49">
                  <c:v>3.0288538577385618E-3</c:v>
                </c:pt>
                <c:pt idx="50">
                  <c:v>3.2678826491267872E-3</c:v>
                </c:pt>
                <c:pt idx="51">
                  <c:v>3.519421862812855E-3</c:v>
                </c:pt>
                <c:pt idx="52">
                  <c:v>3.7836545940618861E-3</c:v>
                </c:pt>
                <c:pt idx="53">
                  <c:v>4.0607266902066459E-3</c:v>
                </c:pt>
                <c:pt idx="54">
                  <c:v>4.3507426945465777E-3</c:v>
                </c:pt>
                <c:pt idx="55">
                  <c:v>4.6537616372357166E-3</c:v>
                </c:pt>
                <c:pt idx="56">
                  <c:v>4.9697926907408133E-3</c:v>
                </c:pt>
                <c:pt idx="57">
                  <c:v>5.298790711389164E-3</c:v>
                </c:pt>
                <c:pt idx="58">
                  <c:v>5.6406516927723161E-3</c:v>
                </c:pt>
                <c:pt idx="59">
                  <c:v>5.9952081613126353E-3</c:v>
                </c:pt>
                <c:pt idx="60">
                  <c:v>6.3622245491117245E-3</c:v>
                </c:pt>
                <c:pt idx="61">
                  <c:v>6.7413925842496874E-3</c:v>
                </c:pt>
                <c:pt idx="62">
                  <c:v>7.1323267439533647E-3</c:v>
                </c:pt>
                <c:pt idx="63">
                  <c:v>7.5345598214429333E-3</c:v>
                </c:pt>
                <c:pt idx="64">
                  <c:v>7.9475386627384029E-3</c:v>
                </c:pt>
                <c:pt idx="65">
                  <c:v>8.3706201351802234E-3</c:v>
                </c:pt>
                <c:pt idx="66">
                  <c:v>8.8030673948012242E-3</c:v>
                </c:pt>
                <c:pt idx="67">
                  <c:v>9.2440465248739175E-3</c:v>
                </c:pt>
                <c:pt idx="68">
                  <c:v>9.692623622828472E-3</c:v>
                </c:pt>
                <c:pt idx="69">
                  <c:v>1.0147762417157502E-2</c:v>
                </c:pt>
                <c:pt idx="70">
                  <c:v>1.0608322499744765E-2</c:v>
                </c:pt>
                <c:pt idx="71">
                  <c:v>1.1073058262116122E-2</c:v>
                </c:pt>
                <c:pt idx="72">
                  <c:v>1.1540618626236319E-2</c:v>
                </c:pt>
                <c:pt idx="73">
                  <c:v>1.2009547661483325E-2</c:v>
                </c:pt>
                <c:pt idx="74">
                  <c:v>1.2478286179129432E-2</c:v>
                </c:pt>
                <c:pt idx="75">
                  <c:v>1.2945174393853528E-2</c:v>
                </c:pt>
                <c:pt idx="76">
                  <c:v>1.3408455738301238E-2</c:v>
                </c:pt>
                <c:pt idx="77">
                  <c:v>1.3866281911317117E-2</c:v>
                </c:pt>
                <c:pt idx="78">
                  <c:v>1.4316719233006283E-2</c:v>
                </c:pt>
                <c:pt idx="79">
                  <c:v>1.4757756370086379E-2</c:v>
                </c:pt>
                <c:pt idx="80">
                  <c:v>1.5187313482922692E-2</c:v>
                </c:pt>
                <c:pt idx="81">
                  <c:v>1.560325283109046E-2</c:v>
                </c:pt>
                <c:pt idx="82">
                  <c:v>1.6003390857217231E-2</c:v>
                </c:pt>
                <c:pt idx="83">
                  <c:v>1.6385511749198372E-2</c:v>
                </c:pt>
                <c:pt idx="84">
                  <c:v>1.674738245869933E-2</c:v>
                </c:pt>
                <c:pt idx="85">
                  <c:v>1.7086769129254959E-2</c:v>
                </c:pt>
                <c:pt idx="86">
                  <c:v>1.7401454860440119E-2</c:v>
                </c:pt>
                <c:pt idx="87">
                  <c:v>1.768925870576743E-2</c:v>
                </c:pt>
                <c:pt idx="88">
                  <c:v>1.7948055771533106E-2</c:v>
                </c:pt>
                <c:pt idx="89">
                  <c:v>1.8175798252210825E-2</c:v>
                </c:pt>
                <c:pt idx="90">
                  <c:v>1.8370537205735282E-2</c:v>
                </c:pt>
                <c:pt idx="91">
                  <c:v>1.8530444839756063E-2</c:v>
                </c:pt>
                <c:pt idx="92">
                  <c:v>1.8653837048398687E-2</c:v>
                </c:pt>
                <c:pt idx="93">
                  <c:v>1.8739195909066326E-2</c:v>
                </c:pt>
                <c:pt idx="94">
                  <c:v>1.878519182122684E-2</c:v>
                </c:pt>
                <c:pt idx="95">
                  <c:v>1.8790704944909017E-2</c:v>
                </c:pt>
                <c:pt idx="96">
                  <c:v>1.8754845576756843E-2</c:v>
                </c:pt>
                <c:pt idx="97">
                  <c:v>1.8676973086959123E-2</c:v>
                </c:pt>
                <c:pt idx="98">
                  <c:v>1.8556713032167514E-2</c:v>
                </c:pt>
                <c:pt idx="99">
                  <c:v>1.8393972058572076E-2</c:v>
                </c:pt>
                <c:pt idx="100">
                  <c:v>1.8188950216467947E-2</c:v>
                </c:pt>
                <c:pt idx="101">
                  <c:v>1.7942150323653542E-2</c:v>
                </c:pt>
                <c:pt idx="102">
                  <c:v>1.76543840404004E-2</c:v>
                </c:pt>
                <c:pt idx="103">
                  <c:v>1.7326774353898552E-2</c:v>
                </c:pt>
                <c:pt idx="104">
                  <c:v>1.6960754215115774E-2</c:v>
                </c:pt>
                <c:pt idx="105">
                  <c:v>1.6558061125748647E-2</c:v>
                </c:pt>
                <c:pt idx="106">
                  <c:v>1.6120727536921373E-2</c:v>
                </c:pt>
                <c:pt idx="107">
                  <c:v>1.565106699368999E-2</c:v>
                </c:pt>
                <c:pt idx="108">
                  <c:v>1.5151656039088935E-2</c:v>
                </c:pt>
                <c:pt idx="109">
                  <c:v>1.4625311976917471E-2</c:v>
                </c:pt>
                <c:pt idx="110">
                  <c:v>1.4075066681868907E-2</c:v>
                </c:pt>
                <c:pt idx="111">
                  <c:v>1.3504136736829118E-2</c:v>
                </c:pt>
                <c:pt idx="112">
                  <c:v>1.2915890267797743E-2</c:v>
                </c:pt>
                <c:pt idx="113">
                  <c:v>1.2313810934324074E-2</c:v>
                </c:pt>
                <c:pt idx="114">
                  <c:v>1.1701459614851679E-2</c:v>
                </c:pt>
                <c:pt idx="115">
                  <c:v>1.1082434399154746E-2</c:v>
                </c:pt>
                <c:pt idx="116">
                  <c:v>1.0460329561403674E-2</c:v>
                </c:pt>
                <c:pt idx="117">
                  <c:v>9.8386942347518797E-3</c:v>
                </c:pt>
                <c:pt idx="118">
                  <c:v>9.2209915394126426E-3</c:v>
                </c:pt>
                <c:pt idx="119">
                  <c:v>8.610558929095815E-3</c:v>
                </c:pt>
                <c:pt idx="120">
                  <c:v>8.0105705140031437E-3</c:v>
                </c:pt>
                <c:pt idx="121">
                  <c:v>7.4240020915259846E-3</c:v>
                </c:pt>
                <c:pt idx="122">
                  <c:v>6.8535995682077787E-3</c:v>
                </c:pt>
                <c:pt idx="123">
                  <c:v>6.3018513890018939E-3</c:v>
                </c:pt>
                <c:pt idx="124">
                  <c:v>5.7709655036975614E-3</c:v>
                </c:pt>
                <c:pt idx="125">
                  <c:v>5.2628512976675519E-3</c:v>
                </c:pt>
                <c:pt idx="126">
                  <c:v>4.7791067975737761E-3</c:v>
                </c:pt>
                <c:pt idx="127">
                  <c:v>4.3210113357454883E-3</c:v>
                </c:pt>
                <c:pt idx="128">
                  <c:v>3.8895237235244042E-3</c:v>
                </c:pt>
                <c:pt idx="129">
                  <c:v>3.4852858482357241E-3</c:v>
                </c:pt>
                <c:pt idx="130">
                  <c:v>3.1086314750878542E-3</c:v>
                </c:pt>
                <c:pt idx="131">
                  <c:v>2.7595999087440043E-3</c:v>
                </c:pt>
                <c:pt idx="132">
                  <c:v>2.4379540538939969E-3</c:v>
                </c:pt>
                <c:pt idx="133">
                  <c:v>2.1432023138667471E-3</c:v>
                </c:pt>
                <c:pt idx="134">
                  <c:v>1.8746236845944427E-3</c:v>
                </c:pt>
                <c:pt idx="135">
                  <c:v>1.6312953407852495E-3</c:v>
                </c:pt>
                <c:pt idx="136">
                  <c:v>1.4121219738522969E-3</c:v>
                </c:pt>
                <c:pt idx="137">
                  <c:v>1.2158661279105941E-3</c:v>
                </c:pt>
                <c:pt idx="138">
                  <c:v>1.04117879093065E-3</c:v>
                </c:pt>
                <c:pt idx="139">
                  <c:v>8.866295318825611E-4</c:v>
                </c:pt>
                <c:pt idx="140">
                  <c:v>7.5073552943857793E-4</c:v>
                </c:pt>
                <c:pt idx="141">
                  <c:v>6.319889107194649E-4</c:v>
                </c:pt>
                <c:pt idx="142">
                  <c:v>5.2888190617803857E-4</c:v>
                </c:pt>
                <c:pt idx="143">
                  <c:v>4.3992942501846534E-4</c:v>
                </c:pt>
                <c:pt idx="144">
                  <c:v>3.6368876026059063E-4</c:v>
                </c:pt>
                <c:pt idx="145">
                  <c:v>2.9877623930284051E-4</c:v>
                </c:pt>
                <c:pt idx="146">
                  <c:v>2.438807403801353E-4</c:v>
                </c:pt>
                <c:pt idx="147">
                  <c:v>1.9777409375883835E-4</c:v>
                </c:pt>
                <c:pt idx="148">
                  <c:v>1.5931847547840522E-4</c:v>
                </c:pt>
                <c:pt idx="149">
                  <c:v>1.2747097821466522E-4</c:v>
                </c:pt>
                <c:pt idx="150">
                  <c:v>1.012856064307464E-4</c:v>
                </c:pt>
                <c:pt idx="151">
                  <c:v>7.9912990228744545E-5</c:v>
                </c:pt>
                <c:pt idx="152">
                  <c:v>6.2598143851231043E-5</c:v>
                </c:pt>
                <c:pt idx="153">
                  <c:v>4.8676610996565618E-5</c:v>
                </c:pt>
                <c:pt idx="154">
                  <c:v>3.7569341067390163E-5</c:v>
                </c:pt>
                <c:pt idx="155">
                  <c:v>2.8776629782967249E-5</c:v>
                </c:pt>
                <c:pt idx="156">
                  <c:v>2.1871436282045014E-5</c:v>
                </c:pt>
                <c:pt idx="157">
                  <c:v>1.6492359214863242E-5</c:v>
                </c:pt>
                <c:pt idx="158">
                  <c:v>1.2336518772001721E-5</c:v>
                </c:pt>
                <c:pt idx="159">
                  <c:v>9.1525524932247998E-6</c:v>
                </c:pt>
                <c:pt idx="160">
                  <c:v>6.7338922538780307E-6</c:v>
                </c:pt>
                <c:pt idx="161">
                  <c:v>4.9124499958780004E-6</c:v>
                </c:pt>
                <c:pt idx="162">
                  <c:v>3.5528021828026668E-6</c:v>
                </c:pt>
                <c:pt idx="163">
                  <c:v>2.5469288718344612E-6</c:v>
                </c:pt>
                <c:pt idx="164">
                  <c:v>1.8095335837967035E-6</c:v>
                </c:pt>
                <c:pt idx="165">
                  <c:v>1.273945319990331E-6</c:v>
                </c:pt>
                <c:pt idx="166">
                  <c:v>8.8858428782953178E-7</c:v>
                </c:pt>
                <c:pt idx="167">
                  <c:v>6.1395803582714948E-7</c:v>
                </c:pt>
                <c:pt idx="168">
                  <c:v>4.2014441366312565E-7</c:v>
                </c:pt>
                <c:pt idx="169">
                  <c:v>2.8471155146910868E-7</c:v>
                </c:pt>
                <c:pt idx="170">
                  <c:v>1.9102227806922205E-7</c:v>
                </c:pt>
                <c:pt idx="171">
                  <c:v>1.2687040894597608E-7</c:v>
                </c:pt>
                <c:pt idx="172">
                  <c:v>8.3398472023120553E-8</c:v>
                </c:pt>
                <c:pt idx="173">
                  <c:v>5.4250084710225843E-8</c:v>
                </c:pt>
                <c:pt idx="174">
                  <c:v>3.4914798936829332E-8</c:v>
                </c:pt>
                <c:pt idx="175">
                  <c:v>2.2228326900152405E-8</c:v>
                </c:pt>
                <c:pt idx="176">
                  <c:v>1.3996275857299256E-8</c:v>
                </c:pt>
                <c:pt idx="177">
                  <c:v>8.7145738890667622E-9</c:v>
                </c:pt>
                <c:pt idx="178">
                  <c:v>5.3644634024780112E-9</c:v>
                </c:pt>
                <c:pt idx="179">
                  <c:v>3.2641527127467943E-9</c:v>
                </c:pt>
                <c:pt idx="180">
                  <c:v>1.9628872075116432E-9</c:v>
                </c:pt>
                <c:pt idx="181">
                  <c:v>1.1663170045824377E-9</c:v>
                </c:pt>
                <c:pt idx="182">
                  <c:v>6.8461907965148678E-10</c:v>
                </c:pt>
                <c:pt idx="183">
                  <c:v>3.969230314531829E-10</c:v>
                </c:pt>
                <c:pt idx="184">
                  <c:v>2.2724865995112732E-10</c:v>
                </c:pt>
                <c:pt idx="185">
                  <c:v>1.2845350058239619E-10</c:v>
                </c:pt>
                <c:pt idx="186">
                  <c:v>7.1672246541012207E-11</c:v>
                </c:pt>
                <c:pt idx="187">
                  <c:v>3.9466303541859639E-11</c:v>
                </c:pt>
                <c:pt idx="188">
                  <c:v>2.1442783683542502E-11</c:v>
                </c:pt>
                <c:pt idx="189">
                  <c:v>1.1492726845408806E-11</c:v>
                </c:pt>
                <c:pt idx="190">
                  <c:v>6.075179982329861E-12</c:v>
                </c:pt>
                <c:pt idx="191">
                  <c:v>3.1666152195018756E-12</c:v>
                </c:pt>
                <c:pt idx="192">
                  <c:v>1.6271832210991144E-12</c:v>
                </c:pt>
                <c:pt idx="193">
                  <c:v>8.2411261664588436E-13</c:v>
                </c:pt>
                <c:pt idx="194">
                  <c:v>4.1129035468509824E-13</c:v>
                </c:pt>
                <c:pt idx="195">
                  <c:v>2.0222006128543845E-13</c:v>
                </c:pt>
                <c:pt idx="196">
                  <c:v>9.7929733525348215E-14</c:v>
                </c:pt>
                <c:pt idx="197">
                  <c:v>4.6700267998414845E-14</c:v>
                </c:pt>
                <c:pt idx="198">
                  <c:v>2.1924891211578221E-14</c:v>
                </c:pt>
                <c:pt idx="199">
                  <c:v>1.0131332439275285E-14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7F4-437E-8A8F-C8AF8447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03869920"/>
        <c:axId val="-703876448"/>
      </c:lineChart>
      <c:catAx>
        <c:axId val="-703869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03876448"/>
        <c:crosses val="autoZero"/>
        <c:auto val="1"/>
        <c:lblAlgn val="ctr"/>
        <c:lblOffset val="100"/>
        <c:noMultiLvlLbl val="0"/>
      </c:catAx>
      <c:valAx>
        <c:axId val="-703876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0386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F494B-8C6C-46E8-B1F0-C2E35DD6430A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ED0FE-CE0B-407C-8801-F0414BB4A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3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3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1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0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4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4B7B-8D89-4851-A3B4-184ADF7F59BC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3036" y="2155267"/>
            <a:ext cx="11561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for Medical Records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81008" y="2099849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754323" y="2968408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6235" y="4748064"/>
            <a:ext cx="25795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Lee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Jeong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Hoon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32014" y="2094271"/>
            <a:ext cx="110753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32014" y="5897237"/>
            <a:ext cx="111341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73307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057345" y="2094271"/>
            <a:ext cx="2872986" cy="3802966"/>
            <a:chOff x="1634121" y="2094271"/>
            <a:chExt cx="2872986" cy="3802966"/>
          </a:xfrm>
        </p:grpSpPr>
        <p:sp>
          <p:nvSpPr>
            <p:cNvPr id="7" name="직사각형 6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endCxn id="7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70092" y="2094271"/>
            <a:ext cx="2872986" cy="3802966"/>
            <a:chOff x="1634121" y="2094271"/>
            <a:chExt cx="2872986" cy="3802966"/>
          </a:xfrm>
        </p:grpSpPr>
        <p:sp>
          <p:nvSpPr>
            <p:cNvPr id="31" name="직사각형 3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>
              <a:endCxn id="3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34" y="3518161"/>
              <a:ext cx="23919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FF0000"/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b="1" dirty="0" err="1">
                  <a:solidFill>
                    <a:schemeClr val="accent1"/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14068" y="2094271"/>
            <a:ext cx="2872986" cy="3802966"/>
            <a:chOff x="1634121" y="2094271"/>
            <a:chExt cx="2872986" cy="3802966"/>
          </a:xfrm>
        </p:grpSpPr>
        <p:sp>
          <p:nvSpPr>
            <p:cNvPr id="51" name="직사각형 5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/>
            <p:cNvCxnSpPr>
              <a:endCxn id="5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4410334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8354310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516451" y="2398542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24288" y="2398542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446473" y="2398541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354310" y="2398541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5982" y="48499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2250" y="4820040"/>
            <a:ext cx="9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State_2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05149" y="4820040"/>
            <a:ext cx="9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State_3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8666" y="5135748"/>
            <a:ext cx="87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(State_1)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0217" y="52192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9122" y="518013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Input_2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76536" y="516053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01056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60593" y="16900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07990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459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857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0" name="직선 화살표 연결선 59"/>
          <p:cNvCxnSpPr>
            <a:stCxn id="49" idx="0"/>
            <a:endCxn id="48" idx="2"/>
          </p:cNvCxnSpPr>
          <p:nvPr/>
        </p:nvCxnSpPr>
        <p:spPr>
          <a:xfrm flipV="1">
            <a:off x="99060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99060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847491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859289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847491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2584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23441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1998" y="40889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242503" y="3648780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588" y="2505742"/>
            <a:ext cx="31758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Sample_x1 = [ </a:t>
            </a:r>
          </a:p>
          <a:p>
            <a:r>
              <a:rPr lang="en-US" altLang="ko-KR" dirty="0"/>
              <a:t>		[inputT1], </a:t>
            </a:r>
          </a:p>
          <a:p>
            <a:r>
              <a:rPr lang="en-US" altLang="ko-KR" dirty="0"/>
              <a:t>		[InputT2], </a:t>
            </a:r>
          </a:p>
          <a:p>
            <a:r>
              <a:rPr lang="en-US" altLang="ko-KR" dirty="0"/>
              <a:t>		[InputT3]</a:t>
            </a:r>
          </a:p>
          <a:p>
            <a:r>
              <a:rPr lang="en-US" altLang="ko-KR" dirty="0"/>
              <a:t>	      ]</a:t>
            </a:r>
          </a:p>
          <a:p>
            <a:r>
              <a:rPr lang="en-US" altLang="ko-KR" dirty="0"/>
              <a:t>Sample_y1 = [</a:t>
            </a:r>
          </a:p>
          <a:p>
            <a:r>
              <a:rPr lang="en-US" altLang="ko-KR" dirty="0"/>
              <a:t>		[outputT1],</a:t>
            </a:r>
          </a:p>
          <a:p>
            <a:r>
              <a:rPr lang="en-US" altLang="ko-KR" dirty="0"/>
              <a:t>		[outputT2],</a:t>
            </a:r>
          </a:p>
          <a:p>
            <a:r>
              <a:rPr lang="en-US" altLang="ko-KR" dirty="0"/>
              <a:t>		[outputT3]</a:t>
            </a:r>
          </a:p>
          <a:p>
            <a:r>
              <a:rPr lang="en-US" altLang="ko-KR" dirty="0"/>
              <a:t>	      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588" y="1969477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1d-RNN dataset example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4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6239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26012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0" name="직선 화살표 연결선 59"/>
          <p:cNvCxnSpPr>
            <a:stCxn id="49" idx="0"/>
            <a:endCxn id="48" idx="2"/>
          </p:cNvCxnSpPr>
          <p:nvPr/>
        </p:nvCxnSpPr>
        <p:spPr>
          <a:xfrm flipV="1">
            <a:off x="10346347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0346345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7287758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299556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7287758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698757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63708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62265" y="40889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682770" y="3648780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588" y="2380834"/>
            <a:ext cx="6846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Srain_x = [</a:t>
            </a:r>
          </a:p>
          <a:p>
            <a:r>
              <a:rPr lang="fr-FR" altLang="ko-KR" dirty="0"/>
              <a:t>	     [ [input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T1</a:t>
            </a:r>
            <a:r>
              <a:rPr lang="fr-FR" altLang="ko-KR" dirty="0"/>
              <a:t>], [Input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T2</a:t>
            </a:r>
            <a:r>
              <a:rPr lang="fr-FR" altLang="ko-KR" dirty="0"/>
              <a:t>], [Input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T3</a:t>
            </a:r>
            <a:r>
              <a:rPr lang="fr-FR" altLang="ko-KR" dirty="0"/>
              <a:t>] ],</a:t>
            </a:r>
          </a:p>
          <a:p>
            <a:r>
              <a:rPr lang="fr-FR" altLang="ko-KR" dirty="0"/>
              <a:t>	     [ [inputS2-T1], [InputS2-T2], [InputS2-T3] ],</a:t>
            </a:r>
          </a:p>
          <a:p>
            <a:r>
              <a:rPr lang="fr-FR" altLang="ko-KR" dirty="0"/>
              <a:t>	     [ [inputS3-T1], [InputS3-T2], [InputS3-T3] ],</a:t>
            </a:r>
          </a:p>
          <a:p>
            <a:r>
              <a:rPr lang="fr-FR" altLang="ko-KR" dirty="0"/>
              <a:t>	     …</a:t>
            </a:r>
          </a:p>
          <a:p>
            <a:r>
              <a:rPr lang="fr-FR" altLang="ko-KR" dirty="0"/>
              <a:t>	 ]</a:t>
            </a:r>
          </a:p>
          <a:p>
            <a:r>
              <a:rPr lang="fr-FR" altLang="ko-KR" dirty="0"/>
              <a:t>Srain_y = [</a:t>
            </a:r>
          </a:p>
          <a:p>
            <a:r>
              <a:rPr lang="fr-FR" altLang="ko-KR" dirty="0"/>
              <a:t>	     [ ouSput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T1</a:t>
            </a:r>
            <a:r>
              <a:rPr lang="fr-FR" altLang="ko-KR" dirty="0"/>
              <a:t>, ouSput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T2</a:t>
            </a:r>
            <a:r>
              <a:rPr lang="fr-FR" altLang="ko-KR" dirty="0"/>
              <a:t>, ouSput</a:t>
            </a:r>
            <a:r>
              <a:rPr lang="fr-FR" altLang="ko-KR" b="1" dirty="0">
                <a:solidFill>
                  <a:srgbClr val="FF0000"/>
                </a:solidFill>
              </a:rPr>
              <a:t>S1</a:t>
            </a:r>
            <a:r>
              <a:rPr lang="fr-FR" altLang="ko-KR" dirty="0"/>
              <a:t>-</a:t>
            </a:r>
            <a:r>
              <a:rPr lang="fr-FR" altLang="ko-KR" b="1" dirty="0">
                <a:solidFill>
                  <a:schemeClr val="accent1"/>
                </a:solidFill>
              </a:rPr>
              <a:t>T3</a:t>
            </a:r>
            <a:r>
              <a:rPr lang="fr-FR" altLang="ko-KR" dirty="0"/>
              <a:t>],</a:t>
            </a:r>
          </a:p>
          <a:p>
            <a:r>
              <a:rPr lang="fr-FR" altLang="ko-KR" dirty="0"/>
              <a:t>	     [ ouSputS2-T1, ouSputS2-T2, ouSputS2-T3],</a:t>
            </a:r>
          </a:p>
          <a:p>
            <a:r>
              <a:rPr lang="fr-FR" altLang="ko-KR" dirty="0"/>
              <a:t>	     [ ouSputS3-T1, ouSputS3-T2, ouSputS3-T3],</a:t>
            </a:r>
          </a:p>
          <a:p>
            <a:r>
              <a:rPr lang="fr-FR" altLang="ko-KR" dirty="0"/>
              <a:t>	     …</a:t>
            </a:r>
          </a:p>
          <a:p>
            <a:r>
              <a:rPr lang="fr-FR" altLang="ko-KR" dirty="0"/>
              <a:t>	 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588" y="1969477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1d-RNN dataset example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0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459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857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0" name="직선 화살표 연결선 59"/>
          <p:cNvCxnSpPr>
            <a:stCxn id="49" idx="0"/>
            <a:endCxn id="48" idx="2"/>
          </p:cNvCxnSpPr>
          <p:nvPr/>
        </p:nvCxnSpPr>
        <p:spPr>
          <a:xfrm flipV="1">
            <a:off x="99060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99060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847491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859289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847491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2584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23441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1998" y="40889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242503" y="3648780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588" y="2505742"/>
            <a:ext cx="50481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Sample_x1 = [ </a:t>
            </a:r>
          </a:p>
          <a:p>
            <a:r>
              <a:rPr lang="en-US" altLang="ko-KR" dirty="0"/>
              <a:t>	           [inputS1-T1-1, inputS1-T1-2],</a:t>
            </a:r>
          </a:p>
          <a:p>
            <a:r>
              <a:rPr lang="en-US" altLang="ko-KR" dirty="0"/>
              <a:t>	           [inputS1-T2-1, inputS1-T2-2]</a:t>
            </a:r>
          </a:p>
          <a:p>
            <a:r>
              <a:rPr lang="en-US" altLang="ko-KR" dirty="0"/>
              <a:t>	      ]</a:t>
            </a:r>
          </a:p>
          <a:p>
            <a:r>
              <a:rPr lang="en-US" altLang="ko-KR" dirty="0"/>
              <a:t>Sample_y1 = [ </a:t>
            </a:r>
          </a:p>
          <a:p>
            <a:r>
              <a:rPr lang="en-US" altLang="ko-KR" dirty="0"/>
              <a:t>	           [outputS1-T1,</a:t>
            </a:r>
          </a:p>
          <a:p>
            <a:r>
              <a:rPr lang="en-US" altLang="ko-KR" dirty="0"/>
              <a:t>	            outputS1-T2]</a:t>
            </a:r>
          </a:p>
          <a:p>
            <a:r>
              <a:rPr lang="en-US" altLang="ko-KR" dirty="0"/>
              <a:t>	      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588" y="1969477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2d-RNN dataset example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9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459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857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0" name="직선 화살표 연결선 59"/>
          <p:cNvCxnSpPr>
            <a:stCxn id="49" idx="0"/>
            <a:endCxn id="48" idx="2"/>
          </p:cNvCxnSpPr>
          <p:nvPr/>
        </p:nvCxnSpPr>
        <p:spPr>
          <a:xfrm flipV="1">
            <a:off x="99060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99060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847491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859289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847491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2584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23441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1998" y="40889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588" y="1718516"/>
            <a:ext cx="570220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Train_x</a:t>
            </a:r>
            <a:r>
              <a:rPr lang="en-US" altLang="ko-KR" sz="1600" dirty="0">
                <a:latin typeface="+mj-ea"/>
                <a:ea typeface="+mj-ea"/>
              </a:rPr>
              <a:t> =   [ </a:t>
            </a:r>
          </a:p>
          <a:p>
            <a:pPr lvl="2"/>
            <a:r>
              <a:rPr lang="en-US" altLang="ko-KR" sz="1600" dirty="0">
                <a:latin typeface="+mj-ea"/>
                <a:ea typeface="+mj-ea"/>
              </a:rPr>
              <a:t>	[ #Data1</a:t>
            </a:r>
          </a:p>
          <a:p>
            <a:pPr lvl="3"/>
            <a:r>
              <a:rPr lang="en-US" altLang="ko-KR" sz="1600" b="1" dirty="0">
                <a:solidFill>
                  <a:schemeClr val="accent6"/>
                </a:solidFill>
              </a:rPr>
              <a:t>	           [inputS1-T1-1, inputS1-T1-2],</a:t>
            </a:r>
          </a:p>
          <a:p>
            <a:pPr lvl="3"/>
            <a:r>
              <a:rPr lang="en-US" altLang="ko-KR" sz="1600" b="1" dirty="0">
                <a:solidFill>
                  <a:schemeClr val="accent6"/>
                </a:solidFill>
              </a:rPr>
              <a:t>	           [inputS1-T2-1, inputS1-T2-2]</a:t>
            </a:r>
            <a:endParaRPr lang="en-US" altLang="ko-KR" sz="1600" b="1" dirty="0">
              <a:solidFill>
                <a:schemeClr val="accent6"/>
              </a:solidFill>
              <a:latin typeface="+mj-ea"/>
              <a:ea typeface="+mj-ea"/>
            </a:endParaRPr>
          </a:p>
          <a:p>
            <a:r>
              <a:rPr lang="en-US" altLang="ko-KR" sz="1600" b="1" dirty="0">
                <a:solidFill>
                  <a:schemeClr val="accent6"/>
                </a:solidFill>
                <a:latin typeface="+mj-ea"/>
                <a:ea typeface="+mj-ea"/>
              </a:rPr>
              <a:t>	</a:t>
            </a:r>
            <a:r>
              <a:rPr lang="en-US" altLang="ko-KR" sz="1600" dirty="0">
                <a:latin typeface="+mj-ea"/>
                <a:ea typeface="+mj-ea"/>
              </a:rPr>
              <a:t>	],</a:t>
            </a:r>
          </a:p>
          <a:p>
            <a:r>
              <a:rPr lang="en-US" altLang="ko-KR" sz="1600" dirty="0">
                <a:latin typeface="+mj-ea"/>
                <a:ea typeface="+mj-ea"/>
              </a:rPr>
              <a:t>		[#Data2</a:t>
            </a:r>
          </a:p>
          <a:p>
            <a:pPr lvl="3"/>
            <a:r>
              <a:rPr lang="en-US" altLang="ko-KR" sz="1600" dirty="0"/>
              <a:t>	           [inputS2-T1-1, inputS2-T1-2],</a:t>
            </a:r>
          </a:p>
          <a:p>
            <a:pPr lvl="3"/>
            <a:r>
              <a:rPr lang="en-US" altLang="ko-KR" sz="1600" dirty="0"/>
              <a:t>	           [inputS2-T2-1, inputS2-T2-2]</a:t>
            </a:r>
            <a:endParaRPr lang="en-US" altLang="ko-KR" sz="1600" b="1" dirty="0">
              <a:solidFill>
                <a:schemeClr val="accent6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		],</a:t>
            </a:r>
          </a:p>
          <a:p>
            <a:r>
              <a:rPr lang="en-US" altLang="ko-KR" sz="1600" dirty="0">
                <a:latin typeface="+mj-ea"/>
                <a:ea typeface="+mj-ea"/>
              </a:rPr>
              <a:t>	   ]</a:t>
            </a:r>
          </a:p>
          <a:p>
            <a:r>
              <a:rPr lang="en-US" altLang="ko-KR" sz="1600" dirty="0" err="1">
                <a:latin typeface="+mj-ea"/>
                <a:ea typeface="+mj-ea"/>
              </a:rPr>
              <a:t>Train_y</a:t>
            </a:r>
            <a:r>
              <a:rPr lang="en-US" altLang="ko-KR" sz="1600" dirty="0">
                <a:latin typeface="+mj-ea"/>
                <a:ea typeface="+mj-ea"/>
              </a:rPr>
              <a:t>  =   [ </a:t>
            </a:r>
          </a:p>
          <a:p>
            <a:r>
              <a:rPr lang="en-US" altLang="ko-KR" sz="1600" dirty="0">
                <a:latin typeface="+mj-ea"/>
                <a:ea typeface="+mj-ea"/>
              </a:rPr>
              <a:t>		[ #Data1</a:t>
            </a:r>
          </a:p>
          <a:p>
            <a:pPr lvl="5"/>
            <a:r>
              <a:rPr lang="en-US" altLang="ko-KR" sz="1600" b="1" dirty="0">
                <a:solidFill>
                  <a:schemeClr val="accent6"/>
                </a:solidFill>
                <a:latin typeface="+mj-ea"/>
                <a:ea typeface="+mj-ea"/>
              </a:rPr>
              <a:t>	[outputS1-T1],</a:t>
            </a:r>
          </a:p>
          <a:p>
            <a:pPr lvl="5"/>
            <a:r>
              <a:rPr lang="en-US" altLang="ko-KR" sz="1600" b="1" dirty="0">
                <a:solidFill>
                  <a:schemeClr val="accent6"/>
                </a:solidFill>
                <a:latin typeface="+mj-ea"/>
                <a:ea typeface="+mj-ea"/>
              </a:rPr>
              <a:t>	[outputS1-T2]</a:t>
            </a:r>
          </a:p>
          <a:p>
            <a:r>
              <a:rPr lang="en-US" altLang="ko-KR" sz="1600" dirty="0">
                <a:latin typeface="+mj-ea"/>
                <a:ea typeface="+mj-ea"/>
              </a:rPr>
              <a:t>		],</a:t>
            </a:r>
          </a:p>
          <a:p>
            <a:r>
              <a:rPr lang="en-US" altLang="ko-KR" sz="1600" dirty="0">
                <a:latin typeface="+mj-ea"/>
                <a:ea typeface="+mj-ea"/>
              </a:rPr>
              <a:t>		[ #Data2</a:t>
            </a:r>
          </a:p>
          <a:p>
            <a:r>
              <a:rPr lang="en-US" altLang="ko-KR" sz="1600" dirty="0">
                <a:latin typeface="+mj-ea"/>
                <a:ea typeface="+mj-ea"/>
              </a:rPr>
              <a:t>			[outputS2-T1],</a:t>
            </a:r>
          </a:p>
          <a:p>
            <a:r>
              <a:rPr lang="en-US" altLang="ko-KR" sz="1600" dirty="0">
                <a:latin typeface="+mj-ea"/>
                <a:ea typeface="+mj-ea"/>
              </a:rPr>
              <a:t>			[outputS2-T2]</a:t>
            </a:r>
          </a:p>
          <a:p>
            <a:r>
              <a:rPr lang="en-US" altLang="ko-KR" sz="1600" dirty="0">
                <a:latin typeface="+mj-ea"/>
                <a:ea typeface="+mj-ea"/>
              </a:rPr>
              <a:t>		],</a:t>
            </a:r>
          </a:p>
          <a:p>
            <a:r>
              <a:rPr lang="en-US" altLang="ko-KR" sz="1600" dirty="0">
                <a:latin typeface="+mj-ea"/>
                <a:ea typeface="+mj-ea"/>
              </a:rPr>
              <a:t>	    ]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242503" y="3648780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endParaRPr lang="ko-KR" altLang="en-US" b="1" baseline="-2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5588" y="131434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2d-RNN dataset example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4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8185" y="205075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1-d RNN.</a:t>
            </a:r>
          </a:p>
          <a:p>
            <a:endParaRPr lang="en-US" altLang="ko-KR" dirty="0"/>
          </a:p>
          <a:p>
            <a:r>
              <a:rPr lang="ko-KR" altLang="en-US" dirty="0"/>
              <a:t>단 하나의 데이터를 </a:t>
            </a:r>
            <a:r>
              <a:rPr lang="en-US" altLang="ko-KR" dirty="0"/>
              <a:t>Overfitting </a:t>
            </a:r>
            <a:r>
              <a:rPr lang="ko-KR" altLang="en-US" dirty="0"/>
              <a:t>시키기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오른쪽 화살표 5"/>
          <p:cNvSpPr/>
          <p:nvPr/>
        </p:nvSpPr>
        <p:spPr>
          <a:xfrm>
            <a:off x="5113606" y="4206241"/>
            <a:ext cx="1371600" cy="815926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68172" y="1805584"/>
            <a:ext cx="4580015" cy="480131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ko-KR" altLang="en-US" dirty="0" err="1"/>
              <a:t>x_seed</a:t>
            </a:r>
            <a:r>
              <a:rPr lang="ko-KR" altLang="en-US" dirty="0"/>
              <a:t> = </a:t>
            </a:r>
            <a:r>
              <a:rPr lang="en-US" altLang="ko-KR" dirty="0"/>
              <a:t>[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…</a:t>
            </a:r>
          </a:p>
          <a:p>
            <a:r>
              <a:rPr lang="en-US" altLang="ko-KR" dirty="0"/>
              <a:t>	  ]</a:t>
            </a:r>
          </a:p>
          <a:p>
            <a:endParaRPr lang="ko-KR" altLang="en-US" dirty="0"/>
          </a:p>
          <a:p>
            <a:r>
              <a:rPr lang="ko-KR" altLang="en-US" dirty="0" err="1"/>
              <a:t>y_seed</a:t>
            </a:r>
            <a:r>
              <a:rPr lang="ko-KR" altLang="en-US" dirty="0"/>
              <a:t> = </a:t>
            </a:r>
            <a:r>
              <a:rPr lang="en-US" altLang="ko-KR" dirty="0"/>
              <a:t>[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0.8, 0.6,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0.8, 0.6,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0.8, 0.6,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0.8, 0.6,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[1, 0.8, 0.6,   0,   0,   0]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…</a:t>
            </a:r>
          </a:p>
          <a:p>
            <a:r>
              <a:rPr lang="en-US" altLang="ko-KR" dirty="0"/>
              <a:t>	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54369" y="3977411"/>
            <a:ext cx="3676357" cy="12595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x_seed</a:t>
            </a:r>
            <a:r>
              <a:rPr lang="ko-KR" altLang="en-US" dirty="0"/>
              <a:t> = [1,   0,  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/>
              <a:t>0,   0,   0,   0]</a:t>
            </a:r>
          </a:p>
          <a:p>
            <a:r>
              <a:rPr lang="ko-KR" altLang="en-US" dirty="0" err="1"/>
              <a:t>y_seed</a:t>
            </a:r>
            <a:r>
              <a:rPr lang="ko-KR" altLang="en-US" dirty="0"/>
              <a:t> = [1, 0.8, 0.6,   0,   0,   0]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4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6" y="1806932"/>
            <a:ext cx="11769409" cy="41163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464" y="4657379"/>
            <a:ext cx="2533650" cy="2105025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F94D5-DC49-49BC-822C-A46695602E99}"/>
              </a:ext>
            </a:extLst>
          </p:cNvPr>
          <p:cNvSpPr txBox="1"/>
          <p:nvPr/>
        </p:nvSpPr>
        <p:spPr>
          <a:xfrm>
            <a:off x="6096000" y="36047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 err="1">
                <a:solidFill>
                  <a:srgbClr val="444444"/>
                </a:solidFill>
                <a:effectLst/>
                <a:latin typeface="SF Mono"/>
              </a:rPr>
              <a:t>Input_shape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SF Mono"/>
              </a:rPr>
              <a:t> = (timesteps, </a:t>
            </a:r>
            <a:r>
              <a:rPr lang="en-US" altLang="ko-KR" sz="1400" b="0" i="0" dirty="0" err="1">
                <a:solidFill>
                  <a:srgbClr val="444444"/>
                </a:solidFill>
                <a:effectLst/>
                <a:latin typeface="SF Mono"/>
              </a:rPr>
              <a:t>input_dim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SF Mono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096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493" y="1491809"/>
            <a:ext cx="4550715" cy="355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21" y="1492329"/>
            <a:ext cx="4550715" cy="3503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30" y="1985281"/>
            <a:ext cx="5885515" cy="46708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5429" y="347813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75429" y="447657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19677" y="347909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19677" y="447752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828157" y="347813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28157" y="447657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376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oogle Shape;368;p37">
            <a:extLst>
              <a:ext uri="{FF2B5EF4-FFF2-40B4-BE49-F238E27FC236}">
                <a16:creationId xmlns:a16="http://schemas.microsoft.com/office/drawing/2014/main" id="{9D21995A-5BAB-4958-9F21-BFA68CE43B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1325" y="1380042"/>
            <a:ext cx="7889349" cy="5253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48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28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Problem in 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 descr="recurrent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6" y="1856620"/>
            <a:ext cx="11351751" cy="298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1833" y="367870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W</a:t>
            </a:r>
            <a:r>
              <a:rPr lang="en-US" altLang="ko-KR" b="1" baseline="-25000" dirty="0" err="1">
                <a:solidFill>
                  <a:srgbClr val="FF0000"/>
                </a:solidFill>
              </a:rPr>
              <a:t>input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06683" y="3430174"/>
            <a:ext cx="94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W</a:t>
            </a:r>
            <a:r>
              <a:rPr lang="en-US" altLang="ko-KR" b="1" baseline="-25000" dirty="0" err="1">
                <a:solidFill>
                  <a:schemeClr val="accent1"/>
                </a:solidFill>
              </a:rPr>
              <a:t>state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4222" y="5442498"/>
            <a:ext cx="9555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If: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state</a:t>
            </a:r>
            <a:r>
              <a:rPr lang="ko-KR" altLang="en-US" dirty="0"/>
              <a:t>값이 </a:t>
            </a:r>
            <a:r>
              <a:rPr lang="en-US" altLang="ko-KR" dirty="0"/>
              <a:t>0.1</a:t>
            </a:r>
            <a:r>
              <a:rPr lang="ko-KR" altLang="en-US" dirty="0"/>
              <a:t>라면</a:t>
            </a:r>
            <a:r>
              <a:rPr lang="en-US" altLang="ko-KR" dirty="0"/>
              <a:t>? -&gt; 4</a:t>
            </a:r>
            <a:r>
              <a:rPr lang="ko-KR" altLang="en-US" dirty="0"/>
              <a:t>회 </a:t>
            </a:r>
            <a:r>
              <a:rPr lang="en-US" altLang="ko-KR" dirty="0"/>
              <a:t>recurrent: 0.1</a:t>
            </a:r>
            <a:r>
              <a:rPr lang="en-US" altLang="ko-KR" baseline="30000" dirty="0"/>
              <a:t>4</a:t>
            </a:r>
            <a:r>
              <a:rPr lang="en-US" altLang="ko-KR" dirty="0"/>
              <a:t> = 0.0001 (Gradient </a:t>
            </a:r>
            <a:r>
              <a:rPr lang="en-US" altLang="ko-KR" b="1" dirty="0"/>
              <a:t>Vanishing</a:t>
            </a:r>
            <a:r>
              <a:rPr lang="en-US" altLang="ko-KR" dirty="0"/>
              <a:t>) </a:t>
            </a:r>
            <a:r>
              <a:rPr lang="ko-KR" altLang="en-US" dirty="0"/>
              <a:t>금방 </a:t>
            </a:r>
            <a:r>
              <a:rPr lang="en-US" altLang="ko-KR" dirty="0"/>
              <a:t>0</a:t>
            </a:r>
            <a:r>
              <a:rPr lang="ko-KR" altLang="en-US" dirty="0"/>
              <a:t>에 수렴</a:t>
            </a:r>
            <a:endParaRPr lang="en-US" altLang="ko-KR" dirty="0"/>
          </a:p>
          <a:p>
            <a:r>
              <a:rPr lang="en-US" altLang="ko-KR" dirty="0"/>
              <a:t>		= Recurrent state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수렴하여 전혀 네트워크에 영향을 </a:t>
            </a:r>
            <a:r>
              <a:rPr lang="ko-KR" altLang="en-US" dirty="0" err="1"/>
              <a:t>못줌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(Gradient Exploding: </a:t>
            </a:r>
            <a:r>
              <a:rPr lang="ko-KR" altLang="en-US" dirty="0"/>
              <a:t>무한대 </a:t>
            </a:r>
            <a:r>
              <a:rPr lang="en-US" altLang="ko-KR" dirty="0" err="1"/>
              <a:t>NaN</a:t>
            </a:r>
            <a:r>
              <a:rPr lang="en-US" altLang="ko-KR" dirty="0"/>
              <a:t>: Not a number)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5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010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Neural Network</a:t>
            </a:r>
          </a:p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(Weight)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08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stCxn id="4" idx="0"/>
            <a:endCxn id="2" idx="2"/>
          </p:cNvCxnSpPr>
          <p:nvPr/>
        </p:nvCxnSpPr>
        <p:spPr>
          <a:xfrm flipV="1">
            <a:off x="79611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9611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35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274" y="3337519"/>
            <a:ext cx="4049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Output_t</a:t>
            </a:r>
            <a:r>
              <a:rPr lang="en-US" altLang="ko-KR" dirty="0"/>
              <a:t> = Activation(</a:t>
            </a:r>
          </a:p>
          <a:p>
            <a:r>
              <a:rPr lang="en-US" altLang="ko-KR" dirty="0"/>
              <a:t>		dot(W, </a:t>
            </a:r>
            <a:r>
              <a:rPr lang="en-US" altLang="ko-KR" dirty="0" err="1"/>
              <a:t>input_t</a:t>
            </a:r>
            <a:r>
              <a:rPr lang="en-US" altLang="ko-KR" dirty="0"/>
              <a:t>) + b</a:t>
            </a:r>
          </a:p>
          <a:p>
            <a:r>
              <a:rPr lang="en-US" altLang="ko-KR" dirty="0"/>
              <a:t>	   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24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ecurrent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44" y="1059186"/>
            <a:ext cx="9978659" cy="561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2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526;p54">
            <a:extLst>
              <a:ext uri="{FF2B5EF4-FFF2-40B4-BE49-F238E27FC236}">
                <a16:creationId xmlns:a16="http://schemas.microsoft.com/office/drawing/2014/main" id="{95704A68-F2F5-4004-8248-3DEB48130B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652" y="1408857"/>
            <a:ext cx="10059643" cy="49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31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8" y="1442315"/>
            <a:ext cx="6204075" cy="46486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3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54" y="1340883"/>
            <a:ext cx="11515095" cy="46545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5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9" y="1586093"/>
            <a:ext cx="11568323" cy="4346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4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5" y="1610261"/>
            <a:ext cx="11550581" cy="4973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01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15" y="2007309"/>
            <a:ext cx="4957239" cy="28926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31" y="1238616"/>
            <a:ext cx="5934075" cy="494347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7139354" y="3685735"/>
            <a:ext cx="39037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5194" y="3664633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과거기억의</a:t>
            </a:r>
            <a:r>
              <a:rPr lang="ko-KR" altLang="en-US" sz="1200" dirty="0"/>
              <a:t> </a:t>
            </a:r>
            <a:r>
              <a:rPr lang="en-US" altLang="ko-KR" sz="1200" dirty="0"/>
              <a:t>Update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과거기억을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유지할것인가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현재 기억으로 덮어쓸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60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ecurrent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44" y="1059186"/>
            <a:ext cx="9978659" cy="561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3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8" y="1445030"/>
            <a:ext cx="11333904" cy="39679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615" y="4482098"/>
            <a:ext cx="2486025" cy="20859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93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8" y="1756342"/>
            <a:ext cx="11793065" cy="4287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6762" y="224925"/>
            <a:ext cx="42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- LSTM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3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010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Neural Network</a:t>
            </a:r>
          </a:p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(Weight)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08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stCxn id="4" idx="0"/>
            <a:endCxn id="2" idx="2"/>
          </p:cNvCxnSpPr>
          <p:nvPr/>
        </p:nvCxnSpPr>
        <p:spPr>
          <a:xfrm flipV="1">
            <a:off x="79611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9611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35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762" y="4908079"/>
            <a:ext cx="6232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= </a:t>
            </a:r>
            <a:r>
              <a:rPr lang="en-US" altLang="ko-KR" dirty="0" err="1"/>
              <a:t>models.Sequential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(5, </a:t>
            </a:r>
            <a:r>
              <a:rPr lang="en-US" altLang="ko-KR" dirty="0" err="1"/>
              <a:t>input_dim</a:t>
            </a:r>
            <a:r>
              <a:rPr lang="en-US" altLang="ko-KR" dirty="0"/>
              <a:t>=5,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(7, </a:t>
            </a:r>
            <a:r>
              <a:rPr lang="en-US" altLang="ko-KR" dirty="0" err="1"/>
              <a:t>input_dim</a:t>
            </a:r>
            <a:r>
              <a:rPr lang="en-US" altLang="ko-KR" dirty="0"/>
              <a:t>=5,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00" y="2012342"/>
            <a:ext cx="2991323" cy="28338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0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Bi-directional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oogle Shape;420;p43">
            <a:extLst>
              <a:ext uri="{FF2B5EF4-FFF2-40B4-BE49-F238E27FC236}">
                <a16:creationId xmlns:a16="http://schemas.microsoft.com/office/drawing/2014/main" id="{55CD629A-79AD-4D1C-8CF9-515616F616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4085" y="1129769"/>
            <a:ext cx="8483830" cy="55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28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6748" y="1965353"/>
            <a:ext cx="101938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Estimation for Censored Data</a:t>
            </a:r>
          </a:p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Logistic and Weibull Distribution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81008" y="1931037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754323" y="3309894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54309" y="4748064"/>
            <a:ext cx="58834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Lee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Jeong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Hoon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Seoul National University of Bio-Medical Informatics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CC02E-2D69-431D-87B9-12D812F9E4E9}"/>
              </a:ext>
            </a:extLst>
          </p:cNvPr>
          <p:cNvSpPr txBox="1"/>
          <p:nvPr/>
        </p:nvSpPr>
        <p:spPr>
          <a:xfrm>
            <a:off x="227732" y="138142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실전 연구 소개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0611CD-F301-46ED-9729-868B9ED7B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527562"/>
              </p:ext>
            </p:extLst>
          </p:nvPr>
        </p:nvGraphicFramePr>
        <p:xfrm>
          <a:off x="2453323" y="184468"/>
          <a:ext cx="7285355" cy="6489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비트맵 이미지" r:id="rId3" imgW="6622920" imgH="5899320" progId="Paint.Picture">
                  <p:embed/>
                </p:oleObj>
              </mc:Choice>
              <mc:Fallback>
                <p:oleObj name="비트맵 이미지" r:id="rId3" imgW="6622920" imgH="5899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3323" y="184468"/>
                        <a:ext cx="7285355" cy="6489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130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735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Probability &amp; Likelihood &amp; Maximum Likelihood Estimation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8071" y="1052574"/>
            <a:ext cx="399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Probability Density Function (PDF)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46213" y="15222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불연속사건</a:t>
            </a:r>
            <a:r>
              <a:rPr lang="ko-KR" altLang="en-US" b="1" dirty="0"/>
              <a:t> </a:t>
            </a:r>
            <a:r>
              <a:rPr lang="en-US" altLang="ko-KR" b="1" dirty="0"/>
              <a:t>vs </a:t>
            </a:r>
            <a:r>
              <a:rPr lang="ko-KR" altLang="en-US" b="1" dirty="0" err="1"/>
              <a:t>연속사건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85" y="1891544"/>
            <a:ext cx="6042553" cy="3021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8071" y="5290650"/>
                <a:ext cx="7983276" cy="953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연속사건에서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나올 확률은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sz="900" dirty="0"/>
              </a:p>
              <a:p>
                <a:r>
                  <a:rPr lang="ko-KR" altLang="en-US" dirty="0"/>
                  <a:t>가능도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모수를</a:t>
                </a:r>
                <a:r>
                  <a:rPr lang="ko-KR" altLang="en-US" dirty="0"/>
                  <a:t> 따르는 분포가 주어진 </a:t>
                </a:r>
                <a:r>
                  <a:rPr lang="ko-KR" altLang="en-US" dirty="0" err="1"/>
                  <a:t>관측값에</a:t>
                </a:r>
                <a:r>
                  <a:rPr lang="ko-KR" altLang="en-US" dirty="0"/>
                  <a:t> 대하여 부여하는 확률</a:t>
                </a:r>
                <a:r>
                  <a:rPr lang="en-US" altLang="ko-KR" dirty="0"/>
                  <a:t> = 0.4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71" y="5290650"/>
                <a:ext cx="7983276" cy="953146"/>
              </a:xfrm>
              <a:prstGeom prst="rect">
                <a:avLst/>
              </a:prstGeom>
              <a:blipFill>
                <a:blip r:embed="rId3"/>
                <a:stretch>
                  <a:fillRect l="-611"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678071" y="5013127"/>
            <a:ext cx="8282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5CD75-E90B-4EAB-8655-B00336B50A5B}"/>
              </a:ext>
            </a:extLst>
          </p:cNvPr>
          <p:cNvSpPr txBox="1"/>
          <p:nvPr/>
        </p:nvSpPr>
        <p:spPr>
          <a:xfrm>
            <a:off x="8507307" y="2451947"/>
            <a:ext cx="192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범주</a:t>
            </a:r>
            <a:r>
              <a:rPr lang="en-US" altLang="ko-KR" dirty="0"/>
              <a:t>: Probability</a:t>
            </a:r>
          </a:p>
          <a:p>
            <a:r>
              <a:rPr lang="ko-KR" altLang="en-US" dirty="0"/>
              <a:t>연속</a:t>
            </a:r>
            <a:r>
              <a:rPr lang="en-US" altLang="ko-KR" dirty="0"/>
              <a:t>: Likelihood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360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735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Probability &amp; Likelihood &amp; Maximum Likelihood Estimation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8071" y="5013127"/>
            <a:ext cx="8282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30883" y="4148972"/>
            <a:ext cx="5240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키는 다음과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162.6 164.7 166.0 168.4</a:t>
            </a:r>
            <a:endParaRPr lang="en-US" altLang="ko-KR" dirty="0"/>
          </a:p>
          <a:p>
            <a:r>
              <a:rPr lang="ko-KR" altLang="en-US" dirty="0"/>
              <a:t>168.6 170.0 170.0 171.2</a:t>
            </a:r>
            <a:endParaRPr lang="en-US" altLang="ko-KR" dirty="0"/>
          </a:p>
          <a:p>
            <a:r>
              <a:rPr lang="ko-KR" altLang="en-US" dirty="0"/>
              <a:t>171.6 172.5 173.0 173.6</a:t>
            </a:r>
            <a:endParaRPr lang="en-US" altLang="ko-KR" dirty="0"/>
          </a:p>
          <a:p>
            <a:r>
              <a:rPr lang="ko-KR" altLang="en-US" dirty="0"/>
              <a:t>175.4 175.9 182.0 189.0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51" y="3315832"/>
            <a:ext cx="2657475" cy="742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60951" y="5834026"/>
            <a:ext cx="773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키를 정규분포라고 가정할 때 </a:t>
            </a:r>
            <a:r>
              <a:rPr lang="en-US" altLang="ko-KR" dirty="0"/>
              <a:t>(Formula 1),</a:t>
            </a:r>
          </a:p>
          <a:p>
            <a:r>
              <a:rPr lang="ko-KR" altLang="en-US" dirty="0"/>
              <a:t>서울고 </a:t>
            </a:r>
            <a:r>
              <a:rPr lang="en-US" altLang="ko-KR" dirty="0"/>
              <a:t>1</a:t>
            </a:r>
            <a:r>
              <a:rPr lang="ko-KR" altLang="en-US" dirty="0"/>
              <a:t>학년 학생들의 </a:t>
            </a:r>
            <a:r>
              <a:rPr lang="el-GR" altLang="ko-KR" dirty="0"/>
              <a:t>μ</a:t>
            </a:r>
            <a:r>
              <a:rPr lang="en-US" altLang="ko-KR" dirty="0"/>
              <a:t>, </a:t>
            </a:r>
            <a:r>
              <a:rPr lang="el-GR" altLang="ko-KR" dirty="0"/>
              <a:t>σ</a:t>
            </a:r>
            <a:r>
              <a:rPr lang="ko-KR" altLang="en-US" dirty="0"/>
              <a:t>의 값은 얼마인가</a:t>
            </a:r>
            <a:r>
              <a:rPr lang="en-US" altLang="ko-KR" dirty="0"/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03323" y="3502641"/>
            <a:ext cx="14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- Formula 1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9" y="973342"/>
            <a:ext cx="6050183" cy="20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76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735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Probability &amp; Likelihood &amp; Maximum Likelihood Estimation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8071" y="5013127"/>
            <a:ext cx="8282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30883" y="4148972"/>
            <a:ext cx="5240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키는 다음과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162.6 164.7 166.0 168.4</a:t>
            </a:r>
            <a:endParaRPr lang="en-US" altLang="ko-KR" dirty="0"/>
          </a:p>
          <a:p>
            <a:r>
              <a:rPr lang="ko-KR" altLang="en-US" dirty="0"/>
              <a:t>168.6 170.0 170.0 171.2</a:t>
            </a:r>
            <a:endParaRPr lang="en-US" altLang="ko-KR" dirty="0"/>
          </a:p>
          <a:p>
            <a:r>
              <a:rPr lang="ko-KR" altLang="en-US" dirty="0"/>
              <a:t>171.6 172.5 173.0 173.6</a:t>
            </a:r>
            <a:endParaRPr lang="en-US" altLang="ko-KR" dirty="0"/>
          </a:p>
          <a:p>
            <a:r>
              <a:rPr lang="ko-KR" altLang="en-US" dirty="0"/>
              <a:t>175.4 175.9 182.0 189.0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51" y="3315832"/>
            <a:ext cx="2657475" cy="742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60951" y="5834026"/>
            <a:ext cx="773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키를 정규분포라고 가정할 때 </a:t>
            </a:r>
            <a:r>
              <a:rPr lang="en-US" altLang="ko-KR" dirty="0"/>
              <a:t>(Formula 1),</a:t>
            </a:r>
          </a:p>
          <a:p>
            <a:r>
              <a:rPr lang="ko-KR" altLang="en-US" dirty="0"/>
              <a:t>서울고 </a:t>
            </a:r>
            <a:r>
              <a:rPr lang="en-US" altLang="ko-KR" dirty="0"/>
              <a:t>1</a:t>
            </a:r>
            <a:r>
              <a:rPr lang="ko-KR" altLang="en-US" dirty="0"/>
              <a:t>학년 학생들의 </a:t>
            </a:r>
            <a:r>
              <a:rPr lang="el-GR" altLang="ko-KR" dirty="0"/>
              <a:t>μ</a:t>
            </a:r>
            <a:r>
              <a:rPr lang="en-US" altLang="ko-KR" dirty="0"/>
              <a:t>, </a:t>
            </a:r>
            <a:r>
              <a:rPr lang="el-GR" altLang="ko-KR" dirty="0"/>
              <a:t>σ</a:t>
            </a:r>
            <a:r>
              <a:rPr lang="ko-KR" altLang="en-US" dirty="0"/>
              <a:t>의 값은 얼마인가</a:t>
            </a:r>
            <a:r>
              <a:rPr lang="en-US" altLang="ko-KR" dirty="0"/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03323" y="3502641"/>
            <a:ext cx="14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- Formula 1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9" y="973342"/>
            <a:ext cx="6050183" cy="207773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951018" y="2635135"/>
            <a:ext cx="4267611" cy="415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727469" y="3218976"/>
            <a:ext cx="1553548" cy="3065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629" y="2561751"/>
            <a:ext cx="4781550" cy="6572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392112" y="1790744"/>
            <a:ext cx="4203010" cy="646331"/>
            <a:chOff x="7392112" y="1363942"/>
            <a:chExt cx="4203010" cy="64633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5916" y="1363942"/>
              <a:ext cx="495300" cy="3619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392112" y="1363942"/>
              <a:ext cx="4203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argmax</a:t>
              </a:r>
              <a:r>
                <a:rPr lang="en-US" altLang="ko-KR" dirty="0"/>
                <a:t>: </a:t>
              </a:r>
              <a:r>
                <a:rPr lang="ko-KR" altLang="en-US" dirty="0"/>
                <a:t>다음의 가능도       을</a:t>
              </a:r>
              <a:endParaRPr lang="en-US" altLang="ko-KR" dirty="0"/>
            </a:p>
            <a:p>
              <a:r>
                <a:rPr lang="ko-KR" altLang="en-US" dirty="0"/>
                <a:t>가장 </a:t>
              </a:r>
              <a:r>
                <a:rPr lang="ko-KR" altLang="en-US" dirty="0" err="1"/>
                <a:t>크게하는</a:t>
              </a:r>
              <a:r>
                <a:rPr lang="ko-KR" altLang="en-US" dirty="0"/>
                <a:t> </a:t>
              </a:r>
              <a:r>
                <a:rPr lang="en-US" altLang="ko-KR" dirty="0"/>
                <a:t>parameter</a:t>
              </a:r>
              <a:r>
                <a:rPr lang="ko-KR" altLang="en-US" dirty="0"/>
                <a:t>값 찾기 </a:t>
              </a:r>
              <a:r>
                <a:rPr lang="en-US" altLang="ko-KR" dirty="0"/>
                <a:t>(</a:t>
              </a:r>
              <a:r>
                <a:rPr lang="el-GR" altLang="ko-KR" dirty="0"/>
                <a:t>μ</a:t>
              </a:r>
              <a:r>
                <a:rPr lang="en-US" altLang="ko-KR" dirty="0"/>
                <a:t>, </a:t>
              </a:r>
              <a:r>
                <a:rPr lang="el-GR" altLang="ko-KR" dirty="0"/>
                <a:t>σ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351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30" y="3236040"/>
            <a:ext cx="5099223" cy="239026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735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Probability &amp; Likelihood &amp; Maximum Likelihood Estimation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99070" y="5687415"/>
            <a:ext cx="49876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가우시안분포 </a:t>
            </a:r>
            <a:r>
              <a:rPr lang="en-US" altLang="ko-KR" sz="1000" dirty="0"/>
              <a:t>(</a:t>
            </a:r>
            <a:r>
              <a:rPr lang="ko-KR" altLang="en-US" sz="1000" dirty="0"/>
              <a:t>정규분포</a:t>
            </a:r>
            <a:r>
              <a:rPr lang="en-US" altLang="ko-KR" sz="1000" dirty="0"/>
              <a:t>)</a:t>
            </a:r>
            <a:r>
              <a:rPr lang="ko-KR" altLang="en-US" sz="1000" dirty="0"/>
              <a:t>는 이미 평균과 표준편차 식이 매우 쉽게 정리됨이 증명됨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0883" y="4148972"/>
            <a:ext cx="5240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키는 다음과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162.6 164.7 166.0 168.4</a:t>
            </a:r>
            <a:endParaRPr lang="en-US" altLang="ko-KR" dirty="0"/>
          </a:p>
          <a:p>
            <a:r>
              <a:rPr lang="ko-KR" altLang="en-US" dirty="0"/>
              <a:t>168.6 170.0 170.0 171.2</a:t>
            </a:r>
            <a:endParaRPr lang="en-US" altLang="ko-KR" dirty="0"/>
          </a:p>
          <a:p>
            <a:r>
              <a:rPr lang="ko-KR" altLang="en-US" dirty="0"/>
              <a:t>171.6 172.5 173.0 173.6</a:t>
            </a:r>
            <a:endParaRPr lang="en-US" altLang="ko-KR" dirty="0"/>
          </a:p>
          <a:p>
            <a:r>
              <a:rPr lang="ko-KR" altLang="en-US" dirty="0"/>
              <a:t>175.4 175.9 182.0 189.0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51" y="3315832"/>
            <a:ext cx="2657475" cy="742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60951" y="5834026"/>
            <a:ext cx="773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서울고 </a:t>
            </a:r>
            <a:r>
              <a:rPr lang="en-US" altLang="ko-KR" dirty="0"/>
              <a:t>1-1</a:t>
            </a:r>
            <a:r>
              <a:rPr lang="ko-KR" altLang="en-US" dirty="0"/>
              <a:t>학년의 키를 정규분포라고 가정할 때 </a:t>
            </a:r>
            <a:r>
              <a:rPr lang="en-US" altLang="ko-KR" dirty="0"/>
              <a:t>(Formula 1),</a:t>
            </a:r>
          </a:p>
          <a:p>
            <a:r>
              <a:rPr lang="ko-KR" altLang="en-US" dirty="0"/>
              <a:t>서울고 </a:t>
            </a:r>
            <a:r>
              <a:rPr lang="en-US" altLang="ko-KR" dirty="0"/>
              <a:t>1</a:t>
            </a:r>
            <a:r>
              <a:rPr lang="ko-KR" altLang="en-US" dirty="0"/>
              <a:t>학년 학생들의 </a:t>
            </a:r>
            <a:r>
              <a:rPr lang="el-GR" altLang="ko-KR" dirty="0"/>
              <a:t>μ</a:t>
            </a:r>
            <a:r>
              <a:rPr lang="en-US" altLang="ko-KR" dirty="0"/>
              <a:t>, </a:t>
            </a:r>
            <a:r>
              <a:rPr lang="el-GR" altLang="ko-KR" dirty="0"/>
              <a:t>σ</a:t>
            </a:r>
            <a:r>
              <a:rPr lang="ko-KR" altLang="en-US" dirty="0"/>
              <a:t>의 값은 얼마인가</a:t>
            </a:r>
            <a:r>
              <a:rPr lang="en-US" altLang="ko-KR" dirty="0"/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03323" y="3502641"/>
            <a:ext cx="14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- Formula 1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9" y="973342"/>
            <a:ext cx="6050183" cy="207773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8853055" y="4788131"/>
            <a:ext cx="423950" cy="899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6" idx="0"/>
          </p:cNvCxnSpPr>
          <p:nvPr/>
        </p:nvCxnSpPr>
        <p:spPr>
          <a:xfrm flipH="1" flipV="1">
            <a:off x="8129847" y="5436524"/>
            <a:ext cx="1463041" cy="250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29" y="2561751"/>
            <a:ext cx="4781550" cy="6572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12508" y="4533535"/>
            <a:ext cx="837878" cy="346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47537" y="5297250"/>
            <a:ext cx="1082310" cy="346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392112" y="1790744"/>
            <a:ext cx="4203010" cy="646331"/>
            <a:chOff x="7392112" y="1363942"/>
            <a:chExt cx="4203010" cy="64633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5916" y="1363942"/>
              <a:ext cx="495300" cy="36195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392112" y="1363942"/>
              <a:ext cx="4203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argmax</a:t>
              </a:r>
              <a:r>
                <a:rPr lang="en-US" altLang="ko-KR" dirty="0"/>
                <a:t>: </a:t>
              </a:r>
              <a:r>
                <a:rPr lang="ko-KR" altLang="en-US" dirty="0"/>
                <a:t>다음의 가능도       을</a:t>
              </a:r>
              <a:endParaRPr lang="en-US" altLang="ko-KR" dirty="0"/>
            </a:p>
            <a:p>
              <a:r>
                <a:rPr lang="ko-KR" altLang="en-US" dirty="0"/>
                <a:t>가장 </a:t>
              </a:r>
              <a:r>
                <a:rPr lang="ko-KR" altLang="en-US" dirty="0" err="1"/>
                <a:t>크게하는</a:t>
              </a:r>
              <a:r>
                <a:rPr lang="ko-KR" altLang="en-US" dirty="0"/>
                <a:t> </a:t>
              </a:r>
              <a:r>
                <a:rPr lang="en-US" altLang="ko-KR" dirty="0"/>
                <a:t>parameter</a:t>
              </a:r>
              <a:r>
                <a:rPr lang="ko-KR" altLang="en-US" dirty="0"/>
                <a:t>값 찾기 </a:t>
              </a:r>
              <a:r>
                <a:rPr lang="en-US" altLang="ko-KR" dirty="0"/>
                <a:t>(</a:t>
              </a:r>
              <a:r>
                <a:rPr lang="el-GR" altLang="ko-KR" dirty="0"/>
                <a:t>μ</a:t>
              </a:r>
              <a:r>
                <a:rPr lang="en-US" altLang="ko-KR" dirty="0"/>
                <a:t>, </a:t>
              </a:r>
              <a:r>
                <a:rPr lang="el-GR" altLang="ko-KR" dirty="0"/>
                <a:t>σ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977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Logistic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06352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27900" y="19350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모형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8188" y="3055941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데이터의 종속변수 </a:t>
            </a:r>
            <a:r>
              <a:rPr lang="en-US" altLang="ko-KR" dirty="0"/>
              <a:t>y</a:t>
            </a:r>
            <a:r>
              <a:rPr lang="ko-KR" altLang="en-US" dirty="0"/>
              <a:t>의 결과는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1, </a:t>
            </a:r>
            <a:r>
              <a:rPr lang="ko-KR" altLang="en-US" dirty="0"/>
              <a:t>두 개의 경우만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11740" y="1850786"/>
                <a:ext cx="1498808" cy="537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40" y="1850786"/>
                <a:ext cx="1498808" cy="537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74647" y="3749031"/>
                <a:ext cx="1498808" cy="537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647" y="3749031"/>
                <a:ext cx="1498808" cy="537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541864" y="3833285"/>
                <a:ext cx="1179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*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)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64" y="3833285"/>
                <a:ext cx="1179810" cy="369332"/>
              </a:xfrm>
              <a:prstGeom prst="rect">
                <a:avLst/>
              </a:prstGeom>
              <a:blipFill>
                <a:blip r:embed="rId5"/>
                <a:stretch>
                  <a:fillRect l="-4124" t="-10000" r="-463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794837" y="3833285"/>
                <a:ext cx="1179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37" y="3833285"/>
                <a:ext cx="1179810" cy="369332"/>
              </a:xfrm>
              <a:prstGeom prst="rect">
                <a:avLst/>
              </a:prstGeom>
              <a:blipFill>
                <a:blip r:embed="rId6"/>
                <a:stretch>
                  <a:fillRect l="-1546" t="-10000" r="-463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794837" y="4422096"/>
                <a:ext cx="519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37" y="4422096"/>
                <a:ext cx="519694" cy="369332"/>
              </a:xfrm>
              <a:prstGeom prst="rect">
                <a:avLst/>
              </a:prstGeom>
              <a:blipFill>
                <a:blip r:embed="rId7"/>
                <a:stretch>
                  <a:fillRect t="-8197" r="-930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316649" y="4419305"/>
                <a:ext cx="2544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4419305"/>
                <a:ext cx="2544223" cy="369332"/>
              </a:xfrm>
              <a:prstGeom prst="rect">
                <a:avLst/>
              </a:prstGeom>
              <a:blipFill>
                <a:blip r:embed="rId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794837" y="4820659"/>
                <a:ext cx="519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37" y="4820659"/>
                <a:ext cx="519694" cy="369332"/>
              </a:xfrm>
              <a:prstGeom prst="rect">
                <a:avLst/>
              </a:prstGeom>
              <a:blipFill>
                <a:blip r:embed="rId9"/>
                <a:stretch>
                  <a:fillRect t="-10000" r="-93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314531" y="4849890"/>
                <a:ext cx="2480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∗ </m:t>
                    </m:r>
                  </m:oMath>
                </a14:m>
                <a:r>
                  <a:rPr lang="en-US" altLang="ko-KR" dirty="0"/>
                  <a:t>(1 -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31" y="4849890"/>
                <a:ext cx="2480166" cy="369332"/>
              </a:xfrm>
              <a:prstGeom prst="rect">
                <a:avLst/>
              </a:prstGeom>
              <a:blipFill>
                <a:blip r:embed="rId10"/>
                <a:stretch>
                  <a:fillRect t="-10000" r="-122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794837" y="5435910"/>
                <a:ext cx="5613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b="1" dirty="0"/>
                  <a:t>&gt;</a:t>
                </a:r>
                <a:endParaRPr lang="ko-KR" altLang="en-US" sz="2000" b="1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37" y="5435910"/>
                <a:ext cx="561372" cy="400110"/>
              </a:xfrm>
              <a:prstGeom prst="rect">
                <a:avLst/>
              </a:prstGeom>
              <a:blipFill>
                <a:blip r:embed="rId11"/>
                <a:stretch>
                  <a:fillRect t="-9231" r="-967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3314531" y="5320878"/>
                <a:ext cx="1697644" cy="68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pt-B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pt-B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31" y="5320878"/>
                <a:ext cx="1697644" cy="680699"/>
              </a:xfrm>
              <a:prstGeom prst="rect">
                <a:avLst/>
              </a:prstGeom>
              <a:blipFill>
                <a:blip r:embed="rId12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509083" y="4898270"/>
                <a:ext cx="5613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b="1" dirty="0"/>
                  <a:t>&gt;</a:t>
                </a:r>
                <a:endParaRPr lang="ko-KR" altLang="en-US" sz="2000" b="1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083" y="4898270"/>
                <a:ext cx="561372" cy="400110"/>
              </a:xfrm>
              <a:prstGeom prst="rect">
                <a:avLst/>
              </a:prstGeom>
              <a:blipFill>
                <a:blip r:embed="rId13"/>
                <a:stretch>
                  <a:fillRect t="-9231" r="-978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070455" y="4755211"/>
                <a:ext cx="2076018" cy="68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pt-BR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pt-B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pt-B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455" y="4755211"/>
                <a:ext cx="2076018" cy="680699"/>
              </a:xfrm>
              <a:prstGeom prst="rect">
                <a:avLst/>
              </a:prstGeom>
              <a:blipFill>
                <a:blip r:embed="rId14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8458464" y="5298380"/>
                <a:ext cx="33268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400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baseline="-250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400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+ …. +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i="1" baseline="-25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464" y="5298380"/>
                <a:ext cx="3326873" cy="461665"/>
              </a:xfrm>
              <a:prstGeom prst="rect">
                <a:avLst/>
              </a:prstGeom>
              <a:blipFill>
                <a:blip r:embed="rId15"/>
                <a:stretch>
                  <a:fillRect l="-293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795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Logistic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4" y="2968959"/>
            <a:ext cx="5549690" cy="3739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58" y="2968959"/>
            <a:ext cx="5549690" cy="3739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715" y="1093369"/>
            <a:ext cx="758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/>
              <a:t>Cumulative Distribution Function for Logistic Distribution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73715" y="2088045"/>
                <a:ext cx="2705421" cy="814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15" y="2088045"/>
                <a:ext cx="2705421" cy="814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604679" y="2024589"/>
                <a:ext cx="622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679" y="2024589"/>
                <a:ext cx="622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3604679" y="2337649"/>
                <a:ext cx="622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679" y="2337649"/>
                <a:ext cx="622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3622431" y="2393921"/>
            <a:ext cx="5552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366504" y="2078834"/>
                <a:ext cx="1320361" cy="63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504" y="2078834"/>
                <a:ext cx="1320361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7053585" y="1977807"/>
                <a:ext cx="1265539" cy="729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85" y="1977807"/>
                <a:ext cx="1265539" cy="729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6538461" y="2071732"/>
                <a:ext cx="6222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2800" b="1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61" y="2071732"/>
                <a:ext cx="6222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8979157" y="1029579"/>
            <a:ext cx="31453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/>
              <a:t>u</a:t>
            </a:r>
            <a:r>
              <a:rPr lang="ko-KR" altLang="en-US" sz="800" dirty="0"/>
              <a:t>=1 </a:t>
            </a:r>
            <a:r>
              <a:rPr lang="en-US" altLang="ko-KR" sz="800" dirty="0"/>
              <a:t># 1~5 </a:t>
            </a:r>
            <a:r>
              <a:rPr lang="ko-KR" altLang="en-US" sz="800" dirty="0"/>
              <a:t>조절</a:t>
            </a:r>
          </a:p>
          <a:p>
            <a:r>
              <a:rPr lang="ko-KR" altLang="en-US" sz="800" dirty="0" err="1"/>
              <a:t>s</a:t>
            </a:r>
            <a:r>
              <a:rPr lang="ko-KR" altLang="en-US" sz="800" dirty="0"/>
              <a:t>=1 </a:t>
            </a:r>
            <a:r>
              <a:rPr lang="en-US" altLang="ko-KR" sz="800" dirty="0"/>
              <a:t># 1~5 </a:t>
            </a:r>
            <a:r>
              <a:rPr lang="ko-KR" altLang="en-US" sz="800" dirty="0"/>
              <a:t>조절</a:t>
            </a:r>
          </a:p>
          <a:p>
            <a:r>
              <a:rPr lang="ko-KR" altLang="en-US" sz="800" dirty="0" err="1"/>
              <a:t>x</a:t>
            </a:r>
            <a:r>
              <a:rPr lang="ko-KR" altLang="en-US" sz="800" dirty="0"/>
              <a:t> = </a:t>
            </a:r>
            <a:r>
              <a:rPr lang="ko-KR" altLang="en-US" sz="800" dirty="0" err="1"/>
              <a:t>seq</a:t>
            </a:r>
            <a:r>
              <a:rPr lang="ko-KR" altLang="en-US" sz="800" dirty="0"/>
              <a:t>(-10, 10, </a:t>
            </a:r>
            <a:r>
              <a:rPr lang="ko-KR" altLang="en-US" sz="800" dirty="0" err="1"/>
              <a:t>by</a:t>
            </a:r>
            <a:r>
              <a:rPr lang="ko-KR" altLang="en-US" sz="800" dirty="0"/>
              <a:t>=0.1)</a:t>
            </a:r>
          </a:p>
          <a:p>
            <a:r>
              <a:rPr lang="ko-KR" altLang="en-US" sz="800" dirty="0" err="1"/>
              <a:t>y</a:t>
            </a:r>
            <a:r>
              <a:rPr lang="ko-KR" altLang="en-US" sz="800" dirty="0"/>
              <a:t> &lt;- c()</a:t>
            </a:r>
          </a:p>
          <a:p>
            <a:r>
              <a:rPr lang="ko-KR" altLang="en-US" sz="800" dirty="0" err="1"/>
              <a:t>for</a:t>
            </a:r>
            <a:r>
              <a:rPr lang="ko-KR" altLang="en-US" sz="800" dirty="0"/>
              <a:t>(</a:t>
            </a:r>
            <a:r>
              <a:rPr lang="ko-KR" altLang="en-US" sz="800" dirty="0" err="1"/>
              <a:t>i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1:length(</a:t>
            </a:r>
            <a:r>
              <a:rPr lang="ko-KR" altLang="en-US" sz="800" dirty="0" err="1"/>
              <a:t>x</a:t>
            </a:r>
            <a:r>
              <a:rPr lang="ko-KR" altLang="en-US" sz="800" dirty="0"/>
              <a:t>))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y</a:t>
            </a:r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] = 1 / ( 1 + </a:t>
            </a:r>
            <a:r>
              <a:rPr lang="ko-KR" altLang="en-US" sz="800" dirty="0" err="1"/>
              <a:t>exp</a:t>
            </a:r>
            <a:r>
              <a:rPr lang="ko-KR" altLang="en-US" sz="800" dirty="0"/>
              <a:t>(-(</a:t>
            </a:r>
            <a:r>
              <a:rPr lang="ko-KR" altLang="en-US" sz="800" dirty="0" err="1"/>
              <a:t>x</a:t>
            </a:r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]-</a:t>
            </a:r>
            <a:r>
              <a:rPr lang="ko-KR" altLang="en-US" sz="800" dirty="0" err="1"/>
              <a:t>u</a:t>
            </a:r>
            <a:r>
              <a:rPr lang="ko-KR" altLang="en-US" sz="800" dirty="0"/>
              <a:t>)/</a:t>
            </a:r>
            <a:r>
              <a:rPr lang="ko-KR" altLang="en-US" sz="800" dirty="0" err="1"/>
              <a:t>s</a:t>
            </a:r>
            <a:r>
              <a:rPr lang="ko-KR" altLang="en-US" sz="800" dirty="0"/>
              <a:t>))</a:t>
            </a:r>
          </a:p>
          <a:p>
            <a:r>
              <a:rPr lang="ko-KR" altLang="en-US" sz="800" dirty="0" err="1"/>
              <a:t>plot</a:t>
            </a:r>
            <a:r>
              <a:rPr lang="ko-KR" altLang="en-US" sz="800" dirty="0"/>
              <a:t>(</a:t>
            </a:r>
            <a:r>
              <a:rPr lang="ko-KR" altLang="en-US" sz="800" dirty="0" err="1"/>
              <a:t>x</a:t>
            </a:r>
            <a:r>
              <a:rPr lang="ko-KR" altLang="en-US" sz="800" dirty="0"/>
              <a:t>=</a:t>
            </a:r>
            <a:r>
              <a:rPr lang="ko-KR" altLang="en-US" sz="800" dirty="0" err="1"/>
              <a:t>x</a:t>
            </a:r>
            <a:r>
              <a:rPr lang="ko-KR" altLang="en-US" sz="800" dirty="0"/>
              <a:t>, </a:t>
            </a:r>
            <a:r>
              <a:rPr lang="ko-KR" altLang="en-US" sz="800" dirty="0" err="1"/>
              <a:t>y</a:t>
            </a:r>
            <a:r>
              <a:rPr lang="ko-KR" altLang="en-US" sz="800" dirty="0"/>
              <a:t>=</a:t>
            </a:r>
            <a:r>
              <a:rPr lang="ko-KR" altLang="en-US" sz="800" dirty="0" err="1"/>
              <a:t>y</a:t>
            </a:r>
            <a:r>
              <a:rPr lang="ko-KR" altLang="en-US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DF &lt;- </a:t>
            </a:r>
            <a:r>
              <a:rPr lang="ko-KR" altLang="en-US" sz="800" dirty="0" err="1"/>
              <a:t>rbind</a:t>
            </a:r>
            <a:r>
              <a:rPr lang="ko-KR" altLang="en-US" sz="800" dirty="0"/>
              <a:t>(DF, </a:t>
            </a:r>
            <a:r>
              <a:rPr lang="ko-KR" altLang="en-US" sz="800" dirty="0" err="1"/>
              <a:t>data.frame</a:t>
            </a:r>
            <a:r>
              <a:rPr lang="ko-KR" altLang="en-US" sz="800" dirty="0"/>
              <a:t>(</a:t>
            </a:r>
            <a:r>
              <a:rPr lang="ko-KR" altLang="en-US" sz="800" dirty="0" err="1"/>
              <a:t>x,y</a:t>
            </a:r>
            <a:r>
              <a:rPr lang="ko-KR" altLang="en-US" sz="800" dirty="0"/>
              <a:t>, </a:t>
            </a:r>
            <a:r>
              <a:rPr lang="ko-KR" altLang="en-US" sz="800" dirty="0" err="1"/>
              <a:t>rep</a:t>
            </a:r>
            <a:r>
              <a:rPr lang="ko-KR" altLang="en-US" sz="800" dirty="0"/>
              <a:t>( paste0(</a:t>
            </a:r>
            <a:r>
              <a:rPr lang="ko-KR" altLang="en-US" sz="800" dirty="0" err="1"/>
              <a:t>u</a:t>
            </a:r>
            <a:r>
              <a:rPr lang="ko-KR" altLang="en-US" sz="800" dirty="0"/>
              <a:t>,"-",</a:t>
            </a:r>
            <a:r>
              <a:rPr lang="ko-KR" altLang="en-US" sz="800" dirty="0" err="1"/>
              <a:t>s</a:t>
            </a:r>
            <a:r>
              <a:rPr lang="ko-KR" altLang="en-US" sz="800" dirty="0"/>
              <a:t>), </a:t>
            </a:r>
            <a:r>
              <a:rPr lang="ko-KR" altLang="en-US" sz="800" dirty="0" err="1"/>
              <a:t>length</a:t>
            </a:r>
            <a:r>
              <a:rPr lang="ko-KR" altLang="en-US" sz="800" dirty="0"/>
              <a:t>(</a:t>
            </a:r>
            <a:r>
              <a:rPr lang="ko-KR" altLang="en-US" sz="800" dirty="0" err="1"/>
              <a:t>x</a:t>
            </a:r>
            <a:r>
              <a:rPr lang="ko-KR" altLang="en-US" sz="800" dirty="0"/>
              <a:t>) )) )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colnames</a:t>
            </a:r>
            <a:r>
              <a:rPr lang="ko-KR" altLang="en-US" sz="800" dirty="0"/>
              <a:t>(DF) &lt;- c("</a:t>
            </a:r>
            <a:r>
              <a:rPr lang="ko-KR" altLang="en-US" sz="800" dirty="0" err="1"/>
              <a:t>x</a:t>
            </a:r>
            <a:r>
              <a:rPr lang="ko-KR" altLang="en-US" sz="800" dirty="0"/>
              <a:t>", "</a:t>
            </a:r>
            <a:r>
              <a:rPr lang="ko-KR" altLang="en-US" sz="800" dirty="0" err="1"/>
              <a:t>y</a:t>
            </a:r>
            <a:r>
              <a:rPr lang="ko-KR" altLang="en-US" sz="800" dirty="0"/>
              <a:t>", "</a:t>
            </a:r>
            <a:r>
              <a:rPr lang="ko-KR" altLang="en-US" sz="800" dirty="0" err="1"/>
              <a:t>us</a:t>
            </a:r>
            <a:r>
              <a:rPr lang="ko-KR" altLang="en-US" sz="800" dirty="0"/>
              <a:t>")</a:t>
            </a:r>
          </a:p>
          <a:p>
            <a:r>
              <a:rPr lang="ko-KR" altLang="en-US" sz="800" dirty="0" err="1"/>
              <a:t>DF$us</a:t>
            </a:r>
            <a:r>
              <a:rPr lang="ko-KR" altLang="en-US" sz="800" dirty="0"/>
              <a:t> &lt;- </a:t>
            </a:r>
            <a:r>
              <a:rPr lang="ko-KR" altLang="en-US" sz="800" dirty="0" err="1"/>
              <a:t>factor</a:t>
            </a:r>
            <a:r>
              <a:rPr lang="ko-KR" altLang="en-US" sz="800" dirty="0"/>
              <a:t>(</a:t>
            </a:r>
            <a:r>
              <a:rPr lang="ko-KR" altLang="en-US" sz="800" dirty="0" err="1"/>
              <a:t>DF$us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ggplot</a:t>
            </a:r>
            <a:r>
              <a:rPr lang="ko-KR" altLang="en-US" sz="800" dirty="0"/>
              <a:t>(DF, </a:t>
            </a:r>
            <a:r>
              <a:rPr lang="ko-KR" altLang="en-US" sz="800" dirty="0" err="1"/>
              <a:t>aes</a:t>
            </a:r>
            <a:r>
              <a:rPr lang="ko-KR" altLang="en-US" sz="800" dirty="0"/>
              <a:t>(</a:t>
            </a:r>
            <a:r>
              <a:rPr lang="ko-KR" altLang="en-US" sz="800" dirty="0" err="1"/>
              <a:t>x</a:t>
            </a:r>
            <a:r>
              <a:rPr lang="ko-KR" altLang="en-US" sz="800" dirty="0"/>
              <a:t>=</a:t>
            </a:r>
            <a:r>
              <a:rPr lang="ko-KR" altLang="en-US" sz="800" dirty="0" err="1"/>
              <a:t>x</a:t>
            </a:r>
            <a:r>
              <a:rPr lang="ko-KR" altLang="en-US" sz="800" dirty="0"/>
              <a:t>, </a:t>
            </a:r>
            <a:r>
              <a:rPr lang="ko-KR" altLang="en-US" sz="800" dirty="0" err="1"/>
              <a:t>y</a:t>
            </a:r>
            <a:r>
              <a:rPr lang="ko-KR" altLang="en-US" sz="800" dirty="0"/>
              <a:t>=</a:t>
            </a:r>
            <a:r>
              <a:rPr lang="ko-KR" altLang="en-US" sz="800" dirty="0" err="1"/>
              <a:t>y</a:t>
            </a:r>
            <a:r>
              <a:rPr lang="ko-KR" altLang="en-US" sz="800" dirty="0"/>
              <a:t>, </a:t>
            </a:r>
            <a:r>
              <a:rPr lang="ko-KR" altLang="en-US" sz="800" dirty="0" err="1"/>
              <a:t>fill</a:t>
            </a:r>
            <a:r>
              <a:rPr lang="ko-KR" altLang="en-US" sz="800" dirty="0"/>
              <a:t>=</a:t>
            </a:r>
            <a:r>
              <a:rPr lang="ko-KR" altLang="en-US" sz="800" dirty="0" err="1"/>
              <a:t>us</a:t>
            </a:r>
            <a:r>
              <a:rPr lang="ko-KR" altLang="en-US" sz="800" dirty="0"/>
              <a:t>, </a:t>
            </a:r>
            <a:r>
              <a:rPr lang="ko-KR" altLang="en-US" sz="800" dirty="0" err="1"/>
              <a:t>col</a:t>
            </a:r>
            <a:r>
              <a:rPr lang="ko-KR" altLang="en-US" sz="800" dirty="0"/>
              <a:t>=</a:t>
            </a:r>
            <a:r>
              <a:rPr lang="ko-KR" altLang="en-US" sz="800" dirty="0" err="1"/>
              <a:t>us</a:t>
            </a:r>
            <a:r>
              <a:rPr lang="ko-KR" altLang="en-US" sz="800" dirty="0"/>
              <a:t>)) + </a:t>
            </a:r>
            <a:r>
              <a:rPr lang="ko-KR" altLang="en-US" sz="800" dirty="0" err="1"/>
              <a:t>geom_point</a:t>
            </a:r>
            <a:r>
              <a:rPr lang="ko-KR" altLang="en-US" sz="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267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Logistic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35" y="2268919"/>
            <a:ext cx="6866475" cy="1703311"/>
          </a:xfrm>
          <a:prstGeom prst="rect">
            <a:avLst/>
          </a:prstGeom>
        </p:spPr>
      </p:pic>
      <p:pic>
        <p:nvPicPr>
          <p:cNvPr id="3076" name="Picture 4" descr="Standard logistic 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78" y="1702926"/>
            <a:ext cx="4056888" cy="34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08287" y="1027718"/>
                <a:ext cx="2705421" cy="814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87" y="1027718"/>
                <a:ext cx="2705421" cy="814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139251" y="964262"/>
                <a:ext cx="622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51" y="964262"/>
                <a:ext cx="622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139251" y="1277322"/>
                <a:ext cx="622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51" y="1277322"/>
                <a:ext cx="622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4157003" y="1333594"/>
            <a:ext cx="5552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901076" y="1018507"/>
                <a:ext cx="1320361" cy="63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076" y="1018507"/>
                <a:ext cx="1320361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6757430" y="931873"/>
                <a:ext cx="1265539" cy="729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30" y="931873"/>
                <a:ext cx="1265539" cy="729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6242306" y="1025798"/>
                <a:ext cx="6222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2800" b="1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06" y="1025798"/>
                <a:ext cx="6222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85334" y="5704449"/>
            <a:ext cx="1080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Maximum Likelihood Estimation (MLE) </a:t>
            </a:r>
            <a:r>
              <a:rPr lang="ko-KR" altLang="en-US" dirty="0"/>
              <a:t>기법으로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i="1" dirty="0"/>
              <a:t>𝒙 </a:t>
            </a:r>
            <a:r>
              <a:rPr lang="ko-KR" altLang="en-US" dirty="0"/>
              <a:t>변수에 대해서 </a:t>
            </a:r>
            <a:r>
              <a:rPr lang="en-US" altLang="ko-KR" i="1" dirty="0"/>
              <a:t>u</a:t>
            </a:r>
            <a:r>
              <a:rPr lang="en-US" altLang="ko-KR" dirty="0"/>
              <a:t>, </a:t>
            </a:r>
            <a:r>
              <a:rPr lang="en-US" altLang="ko-KR" i="1" dirty="0"/>
              <a:t>s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r>
              <a:rPr lang="en-US" altLang="ko-KR" i="1" dirty="0"/>
              <a:t>u</a:t>
            </a:r>
            <a:r>
              <a:rPr lang="en-US" altLang="ko-KR" dirty="0"/>
              <a:t>, </a:t>
            </a:r>
            <a:r>
              <a:rPr lang="en-US" altLang="ko-KR" i="1" dirty="0"/>
              <a:t>s</a:t>
            </a:r>
            <a:r>
              <a:rPr lang="ko-KR" altLang="en-US" dirty="0"/>
              <a:t>에 의해</a:t>
            </a:r>
            <a:r>
              <a:rPr lang="en-US" altLang="ko-KR" dirty="0"/>
              <a:t> </a:t>
            </a:r>
            <a:r>
              <a:rPr lang="ko-KR" altLang="en-US" dirty="0"/>
              <a:t>정해지는 </a:t>
            </a:r>
            <a:r>
              <a:rPr lang="en-US" altLang="ko-KR" dirty="0"/>
              <a:t>Log-logistic </a:t>
            </a:r>
            <a:r>
              <a:rPr lang="ko-KR" altLang="en-US" dirty="0"/>
              <a:t>값은 </a:t>
            </a:r>
            <a:r>
              <a:rPr lang="en-US" altLang="ko-KR" dirty="0"/>
              <a:t>exponential</a:t>
            </a:r>
            <a:r>
              <a:rPr lang="ko-KR" altLang="en-US" dirty="0"/>
              <a:t>을 통해 </a:t>
            </a:r>
            <a:r>
              <a:rPr lang="en-US" altLang="ko-KR" dirty="0"/>
              <a:t>Odds-ratio</a:t>
            </a:r>
            <a:r>
              <a:rPr lang="ko-KR" altLang="en-US" dirty="0"/>
              <a:t>로 재해석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95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59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857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/>
          <p:cNvCxnSpPr>
            <a:stCxn id="16" idx="0"/>
            <a:endCxn id="14" idx="2"/>
          </p:cNvCxnSpPr>
          <p:nvPr/>
        </p:nvCxnSpPr>
        <p:spPr>
          <a:xfrm flipV="1">
            <a:off x="99060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99060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6847491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859289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847491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84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Output_t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3441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6213" y="2869686"/>
            <a:ext cx="3789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 err="1"/>
              <a:t>State_t</a:t>
            </a:r>
            <a:r>
              <a:rPr lang="en-US" altLang="ko-KR" dirty="0"/>
              <a:t> = 0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Input_t</a:t>
            </a:r>
            <a:r>
              <a:rPr lang="en-US" altLang="ko-KR" dirty="0"/>
              <a:t> in </a:t>
            </a:r>
            <a:r>
              <a:rPr lang="en-US" altLang="ko-KR" dirty="0" err="1"/>
              <a:t>input_sequence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output_t</a:t>
            </a:r>
            <a:r>
              <a:rPr lang="en-US" altLang="ko-KR" dirty="0"/>
              <a:t> = f(</a:t>
            </a:r>
            <a:r>
              <a:rPr lang="en-US" altLang="ko-KR" dirty="0" err="1"/>
              <a:t>input_t</a:t>
            </a:r>
            <a:r>
              <a:rPr lang="en-US" altLang="ko-KR" dirty="0"/>
              <a:t>, </a:t>
            </a:r>
            <a:r>
              <a:rPr lang="en-US" altLang="ko-KR" dirty="0" err="1"/>
              <a:t>state_t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state_t</a:t>
            </a:r>
            <a:r>
              <a:rPr lang="en-US" altLang="ko-KR" dirty="0"/>
              <a:t> = </a:t>
            </a:r>
            <a:r>
              <a:rPr lang="en-US" altLang="ko-KR" dirty="0" err="1"/>
              <a:t>output_t</a:t>
            </a:r>
            <a:endParaRPr lang="en-US" altLang="ko-KR" dirty="0"/>
          </a:p>
        </p:txBody>
      </p:sp>
      <p:sp>
        <p:nvSpPr>
          <p:cNvPr id="29" name="TextBox 28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999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38217" y="4473748"/>
            <a:ext cx="96665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Uncensored (complete)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연구 종료시점 전에 </a:t>
            </a:r>
            <a:r>
              <a:rPr lang="en-US" altLang="ko-KR" sz="1400" dirty="0"/>
              <a:t>event</a:t>
            </a:r>
            <a:r>
              <a:rPr lang="ko-KR" altLang="en-US" sz="1400" dirty="0"/>
              <a:t>가 발생하는 환자들의 생존 기간 자료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Censored (</a:t>
            </a:r>
            <a:r>
              <a:rPr lang="ko-KR" altLang="en-US" sz="1400" dirty="0" err="1"/>
              <a:t>중도절단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관찰 기간 동안 </a:t>
            </a:r>
            <a:r>
              <a:rPr lang="en-US" altLang="ko-KR" sz="1400" dirty="0"/>
              <a:t>event</a:t>
            </a:r>
            <a:r>
              <a:rPr lang="ko-KR" altLang="en-US" sz="1400" dirty="0"/>
              <a:t>가 발생하지 않아 정확한 생존기간을 알 수 없는 중도 절단된 자료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연구 도중 추적이 안되거나 </a:t>
            </a:r>
            <a:r>
              <a:rPr lang="en-US" altLang="ko-KR" sz="1400" dirty="0"/>
              <a:t>(follow up loss)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탈락한 자료</a:t>
            </a:r>
            <a:r>
              <a:rPr lang="en-US" altLang="ko-KR" sz="1400" dirty="0"/>
              <a:t>( drop out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이유로 사망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Event </a:t>
            </a:r>
            <a:r>
              <a:rPr lang="ko-KR" altLang="en-US" sz="1400" dirty="0"/>
              <a:t>없이 연구 종료</a:t>
            </a:r>
            <a:endParaRPr lang="en-US" altLang="ko-KR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38" y="1314341"/>
            <a:ext cx="7991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86256"/>
              </p:ext>
            </p:extLst>
          </p:nvPr>
        </p:nvGraphicFramePr>
        <p:xfrm>
          <a:off x="1219519" y="2680226"/>
          <a:ext cx="1867180" cy="24154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33590">
                  <a:extLst>
                    <a:ext uri="{9D8B030D-6E8A-4147-A177-3AD203B41FA5}">
                      <a16:colId xmlns:a16="http://schemas.microsoft.com/office/drawing/2014/main" val="2602588274"/>
                    </a:ext>
                  </a:extLst>
                </a:gridCol>
                <a:gridCol w="933590">
                  <a:extLst>
                    <a:ext uri="{9D8B030D-6E8A-4147-A177-3AD203B41FA5}">
                      <a16:colId xmlns:a16="http://schemas.microsoft.com/office/drawing/2014/main" val="106187706"/>
                    </a:ext>
                  </a:extLst>
                </a:gridCol>
              </a:tblGrid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Event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768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913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8051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86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620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361060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39828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7311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46517"/>
              </p:ext>
            </p:extLst>
          </p:nvPr>
        </p:nvGraphicFramePr>
        <p:xfrm>
          <a:off x="4201109" y="2680226"/>
          <a:ext cx="933590" cy="24154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33590">
                  <a:extLst>
                    <a:ext uri="{9D8B030D-6E8A-4147-A177-3AD203B41FA5}">
                      <a16:colId xmlns:a16="http://schemas.microsoft.com/office/drawing/2014/main" val="2602588274"/>
                    </a:ext>
                  </a:extLst>
                </a:gridCol>
              </a:tblGrid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Survival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768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792 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913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386+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8051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287+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8696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620+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361060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310 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39828"/>
                  </a:ext>
                </a:extLst>
              </a:tr>
              <a:tr h="3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498+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73117"/>
                  </a:ext>
                </a:extLst>
              </a:tr>
            </a:tbl>
          </a:graphicData>
        </a:graphic>
      </p:graphicFrame>
      <p:sp>
        <p:nvSpPr>
          <p:cNvPr id="13" name="오른쪽 화살표 12"/>
          <p:cNvSpPr/>
          <p:nvPr/>
        </p:nvSpPr>
        <p:spPr>
          <a:xfrm>
            <a:off x="3336333" y="3865417"/>
            <a:ext cx="615142" cy="296035"/>
          </a:xfrm>
          <a:prstGeom prst="rightArrow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65" y="2999128"/>
            <a:ext cx="1971675" cy="12287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65" y="4519926"/>
            <a:ext cx="2771775" cy="3238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16925" y="5448597"/>
            <a:ext cx="600214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'+' </a:t>
            </a:r>
            <a:r>
              <a:rPr lang="ko-KR" altLang="en-US" sz="1400" dirty="0"/>
              <a:t>는 </a:t>
            </a:r>
            <a:r>
              <a:rPr lang="en-US" altLang="ko-KR" sz="1400" dirty="0"/>
              <a:t>censored (</a:t>
            </a:r>
            <a:r>
              <a:rPr lang="ko-KR" altLang="en-US" sz="1400" dirty="0" err="1"/>
              <a:t>중도절단</a:t>
            </a:r>
            <a:r>
              <a:rPr lang="en-US" altLang="ko-KR" sz="1400" dirty="0"/>
              <a:t>)</a:t>
            </a:r>
            <a:r>
              <a:rPr lang="ko-KR" altLang="en-US" sz="1400" dirty="0"/>
              <a:t> 대상이라는 뜻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792: </a:t>
            </a:r>
            <a:r>
              <a:rPr lang="ko-KR" altLang="en-US" sz="1400" dirty="0"/>
              <a:t>질병에 걸린 환자가 진단을 기준으로 </a:t>
            </a:r>
            <a:r>
              <a:rPr lang="en-US" altLang="ko-KR" sz="1400" dirty="0"/>
              <a:t>792</a:t>
            </a:r>
            <a:r>
              <a:rPr lang="ko-KR" altLang="en-US" sz="1400" dirty="0"/>
              <a:t>일을 살고 사망함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386+: </a:t>
            </a:r>
            <a:r>
              <a:rPr lang="ko-KR" altLang="en-US" sz="1400" dirty="0"/>
              <a:t>질병에 걸린 환자가 </a:t>
            </a:r>
            <a:r>
              <a:rPr lang="en-US" altLang="ko-KR" sz="1400" dirty="0"/>
              <a:t>386</a:t>
            </a:r>
            <a:r>
              <a:rPr lang="ko-KR" altLang="en-US" sz="1400" dirty="0"/>
              <a:t>일 살았으며 사망하지 않음</a:t>
            </a:r>
            <a:endParaRPr lang="en-US" altLang="ko-KR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69260" y="1813676"/>
            <a:ext cx="6002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Event &amp; Status</a:t>
            </a:r>
            <a:r>
              <a:rPr lang="ko-KR" altLang="en-US" sz="1400" dirty="0"/>
              <a:t>를 하나의 변수로 구성하는</a:t>
            </a:r>
            <a:r>
              <a:rPr lang="en-US" altLang="ko-KR" sz="1400" dirty="0"/>
              <a:t> </a:t>
            </a:r>
            <a:r>
              <a:rPr lang="ko-KR" altLang="en-US" sz="1400" dirty="0"/>
              <a:t>방법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134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5" y="2821665"/>
            <a:ext cx="4885804" cy="392818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41064" y="1759836"/>
            <a:ext cx="104303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생존데이터의 시각화는 </a:t>
            </a:r>
            <a:r>
              <a:rPr lang="en-US" altLang="ko-KR" sz="1400" dirty="0"/>
              <a:t>Kaplan-Meier estimator </a:t>
            </a:r>
            <a:r>
              <a:rPr lang="ko-KR" altLang="en-US" sz="1400" dirty="0"/>
              <a:t>그래프가 대표적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Event</a:t>
            </a:r>
            <a:r>
              <a:rPr lang="ko-KR" altLang="en-US" sz="1400" dirty="0"/>
              <a:t>가 발생한 시점마다 생존율을 계산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관찰 기간 순서대로 자료 정리 후 각 구간별로 관찰대상 수 중 생존자 수의 </a:t>
            </a:r>
            <a:r>
              <a:rPr lang="ko-KR" altLang="en-US" sz="1400" dirty="0" err="1"/>
              <a:t>분율로</a:t>
            </a:r>
            <a:r>
              <a:rPr lang="ko-KR" altLang="en-US" sz="1400" dirty="0"/>
              <a:t> 구간 생존율 및 누적 생존율을 계산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82669" y="3850652"/>
            <a:ext cx="63476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축</a:t>
            </a:r>
            <a:r>
              <a:rPr lang="en-US" altLang="ko-KR" sz="1200" dirty="0"/>
              <a:t>: </a:t>
            </a:r>
            <a:r>
              <a:rPr lang="ko-KR" altLang="en-US" sz="1200" dirty="0"/>
              <a:t>시간</a:t>
            </a:r>
            <a:endParaRPr lang="en-US" altLang="ko-KR" sz="1200" dirty="0"/>
          </a:p>
          <a:p>
            <a:r>
              <a:rPr lang="en-US" altLang="ko-KR" sz="1200" dirty="0"/>
              <a:t>Y</a:t>
            </a:r>
            <a:r>
              <a:rPr lang="ko-KR" altLang="en-US" sz="1200" dirty="0"/>
              <a:t>축</a:t>
            </a:r>
            <a:r>
              <a:rPr lang="en-US" altLang="ko-KR" sz="1200" dirty="0"/>
              <a:t>: </a:t>
            </a:r>
            <a:r>
              <a:rPr lang="ko-KR" altLang="en-US" sz="1200" dirty="0"/>
              <a:t>전체 환자 중 생존자의 비율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그래프에서 </a:t>
            </a:r>
            <a:r>
              <a:rPr lang="en-US" altLang="ko-KR" sz="1200" dirty="0"/>
              <a:t>' | ' </a:t>
            </a:r>
            <a:r>
              <a:rPr lang="ko-KR" altLang="en-US" sz="1200" dirty="0"/>
              <a:t>는 </a:t>
            </a:r>
            <a:r>
              <a:rPr lang="en-US" altLang="ko-KR" sz="1200" dirty="0"/>
              <a:t>mark time</a:t>
            </a:r>
            <a:r>
              <a:rPr lang="ko-KR" altLang="en-US" sz="1200" dirty="0"/>
              <a:t>이라고 하며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위치에</a:t>
            </a:r>
            <a:r>
              <a:rPr lang="en-US" altLang="ko-KR" sz="1200" dirty="0"/>
              <a:t> Censored </a:t>
            </a:r>
            <a:r>
              <a:rPr lang="ko-KR" altLang="en-US" sz="1200" dirty="0"/>
              <a:t>환자가 존재한다는 의미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해당 시점에서 </a:t>
            </a:r>
            <a:r>
              <a:rPr lang="en-US" altLang="ko-KR" sz="1200" dirty="0"/>
              <a:t>Event</a:t>
            </a:r>
            <a:r>
              <a:rPr lang="ko-KR" altLang="en-US" sz="1200" dirty="0"/>
              <a:t>가 발생하진 않았으나</a:t>
            </a:r>
            <a:r>
              <a:rPr lang="en-US" altLang="ko-KR" sz="1200" dirty="0"/>
              <a:t>, </a:t>
            </a:r>
            <a:r>
              <a:rPr lang="ko-KR" altLang="en-US" sz="1200" dirty="0"/>
              <a:t>생존 </a:t>
            </a:r>
            <a:r>
              <a:rPr lang="en-US" altLang="ko-KR" sz="1200" dirty="0"/>
              <a:t>follow-up</a:t>
            </a:r>
            <a:r>
              <a:rPr lang="ko-KR" altLang="en-US" sz="1200" dirty="0"/>
              <a:t>이 종료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그래프에서 점선은 </a:t>
            </a:r>
            <a:r>
              <a:rPr lang="en-US" altLang="ko-KR" sz="1200" dirty="0"/>
              <a:t>95% Confidence interval</a:t>
            </a:r>
            <a:r>
              <a:rPr lang="ko-KR" altLang="en-US" sz="1200" dirty="0"/>
              <a:t>을 의미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140</a:t>
            </a:r>
            <a:r>
              <a:rPr lang="ko-KR" altLang="en-US" sz="1200" dirty="0"/>
              <a:t>일 간의 연구 끝에</a:t>
            </a:r>
            <a:r>
              <a:rPr lang="en-US" altLang="ko-KR" sz="1200" dirty="0"/>
              <a:t>, </a:t>
            </a:r>
            <a:r>
              <a:rPr lang="ko-KR" altLang="en-US" sz="1200" dirty="0"/>
              <a:t>약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환자만이 생존하였다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40</a:t>
            </a:r>
            <a:r>
              <a:rPr lang="ko-KR" altLang="en-US" sz="1200" dirty="0"/>
              <a:t>일까지의 생존율은 약 </a:t>
            </a:r>
            <a:r>
              <a:rPr lang="en-US" altLang="ko-KR" sz="1200" dirty="0"/>
              <a:t>80%</a:t>
            </a:r>
            <a:r>
              <a:rPr lang="ko-KR" altLang="en-US" sz="1200" dirty="0"/>
              <a:t>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41064" y="1277278"/>
            <a:ext cx="370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b="1" dirty="0"/>
              <a:t>Kaplan-Meier Method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8138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9057" y="1314341"/>
            <a:ext cx="3889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Log-rank Test (</a:t>
            </a:r>
            <a:r>
              <a:rPr lang="ko-KR" altLang="en-US" sz="1400" dirty="0"/>
              <a:t>로그 순위 </a:t>
            </a:r>
            <a:r>
              <a:rPr lang="ko-KR" altLang="en-US" sz="1400" dirty="0" err="1"/>
              <a:t>검정법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Case / control </a:t>
            </a:r>
            <a:r>
              <a:rPr lang="ko-KR" altLang="en-US" sz="1400" dirty="0"/>
              <a:t>분석에 대한 검정</a:t>
            </a:r>
            <a:endParaRPr lang="en-US" altLang="ko-KR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6" y="2126583"/>
            <a:ext cx="5322481" cy="38719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6" y="5998517"/>
            <a:ext cx="6098527" cy="76053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967582" y="1762138"/>
            <a:ext cx="459860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변수</a:t>
            </a:r>
            <a:r>
              <a:rPr lang="en-US" altLang="ko-KR" sz="1400" dirty="0"/>
              <a:t>: </a:t>
            </a:r>
            <a:r>
              <a:rPr lang="ko-KR" altLang="en-US" sz="1400" dirty="0"/>
              <a:t>치료법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표준치료법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새 치료법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Case: </a:t>
            </a:r>
            <a:r>
              <a:rPr lang="ko-KR" altLang="en-US" sz="1400" dirty="0"/>
              <a:t>새 치료법을 받은 환자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Control: </a:t>
            </a:r>
            <a:r>
              <a:rPr lang="ko-KR" altLang="en-US" sz="1400" dirty="0"/>
              <a:t>표준치료법을 받은 환자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검정</a:t>
            </a:r>
            <a:r>
              <a:rPr lang="en-US" altLang="ko-KR" sz="1400" dirty="0"/>
              <a:t>: </a:t>
            </a:r>
            <a:r>
              <a:rPr lang="ko-KR" altLang="en-US" sz="1400" dirty="0"/>
              <a:t>치료법에 따라 생존이 차이가 나는가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i="1" dirty="0"/>
              <a:t>H</a:t>
            </a:r>
            <a:r>
              <a:rPr lang="en-US" altLang="ko-KR" sz="1400" baseline="-25000" dirty="0"/>
              <a:t>0</a:t>
            </a:r>
            <a:r>
              <a:rPr lang="en-US" altLang="ko-KR" sz="1400" dirty="0"/>
              <a:t> (</a:t>
            </a:r>
            <a:r>
              <a:rPr lang="ko-KR" altLang="en-US" sz="1400" dirty="0" err="1"/>
              <a:t>귀무가설</a:t>
            </a:r>
            <a:r>
              <a:rPr lang="en-US" altLang="ko-KR" sz="1400" dirty="0"/>
              <a:t>): </a:t>
            </a:r>
            <a:r>
              <a:rPr lang="ko-KR" altLang="en-US" sz="1400" dirty="0"/>
              <a:t>두 군의 생존 곡선은 같다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/>
              <a:t>H</a:t>
            </a:r>
            <a:r>
              <a:rPr lang="en-US" altLang="ko-KR" sz="1400" baseline="-25000" dirty="0"/>
              <a:t>A</a:t>
            </a:r>
            <a:r>
              <a:rPr lang="en-US" altLang="ko-KR" sz="1400" dirty="0"/>
              <a:t>: (</a:t>
            </a:r>
            <a:r>
              <a:rPr lang="ko-KR" altLang="en-US" sz="1400" dirty="0" err="1"/>
              <a:t>대립가설</a:t>
            </a:r>
            <a:r>
              <a:rPr lang="en-US" altLang="ko-KR" sz="1400" dirty="0"/>
              <a:t>): </a:t>
            </a:r>
            <a:r>
              <a:rPr lang="ko-KR" altLang="en-US" sz="1400" dirty="0"/>
              <a:t>두 군의 생존 곡선은 같지 않다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p.value</a:t>
            </a:r>
            <a:r>
              <a:rPr lang="en-US" altLang="ko-KR" sz="1400" dirty="0"/>
              <a:t> 0.05</a:t>
            </a:r>
            <a:r>
              <a:rPr lang="ko-KR" altLang="en-US" sz="1400" dirty="0"/>
              <a:t>의 유의수준에서 </a:t>
            </a:r>
            <a:r>
              <a:rPr lang="en-US" altLang="ko-KR" sz="1400" dirty="0"/>
              <a:t>'</a:t>
            </a:r>
            <a:r>
              <a:rPr lang="ko-KR" altLang="en-US" sz="1400" dirty="0"/>
              <a:t>새 치료법은 표준치료법과 같다</a:t>
            </a:r>
            <a:r>
              <a:rPr lang="en-US" altLang="ko-KR" sz="1400" dirty="0"/>
              <a:t>‘ </a:t>
            </a:r>
            <a:r>
              <a:rPr lang="ko-KR" altLang="en-US" sz="1400" dirty="0"/>
              <a:t>인 </a:t>
            </a:r>
            <a:r>
              <a:rPr lang="ko-KR" altLang="en-US" sz="1400" dirty="0" err="1"/>
              <a:t>귀무가설</a:t>
            </a:r>
            <a:r>
              <a:rPr lang="ko-KR" altLang="en-US" sz="1400" dirty="0"/>
              <a:t> 채택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50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33787" y="2285133"/>
            <a:ext cx="4372309" cy="4241505"/>
            <a:chOff x="445958" y="1718795"/>
            <a:chExt cx="4372309" cy="424150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762" y="1718795"/>
              <a:ext cx="4241505" cy="424150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6200000">
              <a:off x="-61393" y="3708741"/>
              <a:ext cx="127631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err="1"/>
                <a:t>S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t</a:t>
              </a:r>
              <a:r>
                <a:rPr lang="ko-KR" altLang="en-US" sz="1100" dirty="0"/>
                <a:t>) = </a:t>
              </a:r>
              <a:r>
                <a:rPr lang="en-US" altLang="ko-KR" sz="1100" dirty="0"/>
                <a:t>Probability</a:t>
              </a:r>
              <a:endParaRPr lang="ko-KR" altLang="en-US" sz="1100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618338" y="2688809"/>
            <a:ext cx="578367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생존분석은</a:t>
            </a:r>
            <a:r>
              <a:rPr lang="ko-KR" altLang="en-US" sz="1400" dirty="0"/>
              <a:t> </a:t>
            </a:r>
            <a:r>
              <a:rPr lang="en-US" altLang="ko-KR" sz="1400" dirty="0"/>
              <a:t>Case / Control </a:t>
            </a:r>
            <a:r>
              <a:rPr lang="ko-KR" altLang="en-US" sz="1400" dirty="0"/>
              <a:t>실험이 대표적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생존분석의</a:t>
            </a:r>
            <a:r>
              <a:rPr lang="ko-KR" altLang="en-US" sz="1400" dirty="0"/>
              <a:t> 목적은 </a:t>
            </a:r>
            <a:r>
              <a:rPr lang="en-US" altLang="ko-KR" sz="1400" dirty="0"/>
              <a:t>Case</a:t>
            </a:r>
            <a:r>
              <a:rPr lang="ko-KR" altLang="en-US" sz="1400" dirty="0"/>
              <a:t>와 </a:t>
            </a:r>
            <a:r>
              <a:rPr lang="en-US" altLang="ko-KR" sz="1400" dirty="0"/>
              <a:t>Control </a:t>
            </a:r>
            <a:r>
              <a:rPr lang="ko-KR" altLang="en-US" sz="1400" dirty="0"/>
              <a:t>환자 사이에서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유의하게 차이를 보이는 </a:t>
            </a:r>
            <a:r>
              <a:rPr lang="en-US" altLang="ko-KR" sz="1400" dirty="0"/>
              <a:t>＇</a:t>
            </a:r>
            <a:r>
              <a:rPr lang="ko-KR" altLang="en-US" sz="1400" dirty="0"/>
              <a:t>변수</a:t>
            </a:r>
            <a:r>
              <a:rPr lang="en-US" altLang="ko-KR" sz="1400" dirty="0"/>
              <a:t>＇</a:t>
            </a:r>
            <a:r>
              <a:rPr lang="ko-KR" altLang="en-US" sz="1400" dirty="0"/>
              <a:t>를 보기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환자가 얼마나 오래 생존하며</a:t>
            </a:r>
            <a:r>
              <a:rPr lang="en-US" altLang="ko-KR" sz="1400" dirty="0"/>
              <a:t>, Event</a:t>
            </a:r>
            <a:r>
              <a:rPr lang="ko-KR" altLang="en-US" sz="1400" dirty="0"/>
              <a:t>의 발생 유무를 예측하기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Ex)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흡연환자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비흡연</a:t>
            </a:r>
            <a:r>
              <a:rPr lang="ko-KR" altLang="en-US" sz="1400" dirty="0"/>
              <a:t> 환자의 비교분석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기 암환자 </a:t>
            </a:r>
            <a:r>
              <a:rPr lang="en-US" altLang="ko-KR" sz="1400" dirty="0"/>
              <a:t>/ 4</a:t>
            </a:r>
            <a:r>
              <a:rPr lang="ko-KR" altLang="en-US" sz="1400" dirty="0"/>
              <a:t>기 암환자의 비교분석 등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암의 재발이 일어날 것 같은 환자 예측 등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41641" y="2114314"/>
            <a:ext cx="979345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>
                <a:ea typeface="굴림" panose="020B0600000101010101" pitchFamily="50" charset="-127"/>
              </a:rPr>
              <a:t>Cumulative incidence</a:t>
            </a:r>
            <a:r>
              <a:rPr lang="en-US" altLang="ko-KR" dirty="0">
                <a:ea typeface="굴림" panose="020B0600000101010101" pitchFamily="50" charset="-127"/>
              </a:rPr>
              <a:t>: proportion of new cases that develop in a given time period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641" y="1376535"/>
            <a:ext cx="385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Logistic: Odds ratio</a:t>
            </a:r>
          </a:p>
          <a:p>
            <a:r>
              <a:rPr lang="en-US" altLang="ko-KR" dirty="0" err="1"/>
              <a:t>Coxph</a:t>
            </a:r>
            <a:r>
              <a:rPr lang="en-US" altLang="ko-KR" dirty="0"/>
              <a:t>: Cumulative hazard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557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0" y="1124181"/>
            <a:ext cx="7566039" cy="3138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2" y="4370854"/>
            <a:ext cx="5350632" cy="12412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2" y="5720110"/>
            <a:ext cx="6658699" cy="2943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863" y="6210280"/>
            <a:ext cx="3775488" cy="3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85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35" y="2113000"/>
            <a:ext cx="5054016" cy="4418599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생존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762" y="910166"/>
            <a:ext cx="1641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Cox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비례위험모형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4" y="2359325"/>
            <a:ext cx="5925522" cy="4005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4742" y="3115279"/>
            <a:ext cx="64425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/>
              <a:t>Cox regression</a:t>
            </a:r>
            <a:r>
              <a:rPr lang="ko-KR" altLang="en-US" sz="1400" dirty="0"/>
              <a:t> 분석을 </a:t>
            </a:r>
            <a:r>
              <a:rPr lang="en-US" altLang="ko-KR" sz="1400" dirty="0"/>
              <a:t>Logistic</a:t>
            </a:r>
            <a:r>
              <a:rPr lang="ko-KR" altLang="en-US" sz="1400" dirty="0"/>
              <a:t>과 연결하여 설명하였지만</a:t>
            </a:r>
            <a:r>
              <a:rPr lang="en-US" altLang="ko-KR" sz="1400" dirty="0"/>
              <a:t>,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Entire time</a:t>
            </a:r>
            <a:r>
              <a:rPr lang="ko-KR" altLang="en-US" sz="1400" dirty="0"/>
              <a:t>의 차이만을 보는 </a:t>
            </a:r>
            <a:r>
              <a:rPr lang="en-US" altLang="ko-KR" sz="1400" dirty="0"/>
              <a:t>semi-parametric model</a:t>
            </a:r>
            <a:r>
              <a:rPr lang="ko-KR" altLang="en-US" sz="1400" dirty="0"/>
              <a:t>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(Kaplan-</a:t>
            </a:r>
            <a:r>
              <a:rPr lang="en-US" altLang="ko-KR" sz="1400" dirty="0" err="1"/>
              <a:t>meier</a:t>
            </a:r>
            <a:r>
              <a:rPr lang="ko-KR" altLang="en-US" sz="1400" dirty="0"/>
              <a:t>는 </a:t>
            </a:r>
            <a:r>
              <a:rPr lang="en-US" altLang="ko-KR" sz="1400" dirty="0"/>
              <a:t>non-parametric)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 err="1"/>
              <a:t>연속형</a:t>
            </a:r>
            <a:r>
              <a:rPr lang="ko-KR" altLang="en-US" sz="1200" dirty="0"/>
              <a:t> 변수</a:t>
            </a:r>
            <a:r>
              <a:rPr lang="en-US" altLang="ko-KR" sz="1200" dirty="0"/>
              <a:t> (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혈압 등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값이 </a:t>
            </a:r>
            <a:r>
              <a:rPr lang="en-US" altLang="ko-KR" sz="1200" dirty="0"/>
              <a:t>1 </a:t>
            </a:r>
            <a:r>
              <a:rPr lang="ko-KR" altLang="en-US" sz="1200" dirty="0"/>
              <a:t>증가할 때 마다 </a:t>
            </a:r>
            <a:r>
              <a:rPr lang="ko-KR" altLang="en-US" sz="1200" dirty="0" err="1"/>
              <a:t>생존률이</a:t>
            </a:r>
            <a:r>
              <a:rPr lang="ko-KR" altLang="en-US" sz="1200" dirty="0"/>
              <a:t> </a:t>
            </a:r>
            <a:r>
              <a:rPr lang="en-US" altLang="ko-KR" sz="1200" dirty="0"/>
              <a:t>Hazard ratio</a:t>
            </a:r>
            <a:r>
              <a:rPr lang="ko-KR" altLang="en-US" sz="1200" dirty="0"/>
              <a:t>배 만큼 증가한다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범주형 변수</a:t>
            </a:r>
            <a:r>
              <a:rPr lang="en-US" altLang="ko-KR" sz="1200" dirty="0"/>
              <a:t> (</a:t>
            </a:r>
            <a:r>
              <a:rPr lang="ko-KR" altLang="en-US" sz="1200" dirty="0"/>
              <a:t>치료법</a:t>
            </a:r>
            <a:r>
              <a:rPr lang="en-US" altLang="ko-KR" sz="1200" dirty="0"/>
              <a:t>, </a:t>
            </a:r>
            <a:r>
              <a:rPr lang="ko-KR" altLang="en-US" sz="1200" dirty="0"/>
              <a:t>성별 등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남자일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여성에 비해</a:t>
            </a:r>
            <a:r>
              <a:rPr lang="en-US" altLang="ko-KR" sz="1200" dirty="0"/>
              <a:t> </a:t>
            </a:r>
            <a:r>
              <a:rPr lang="ko-KR" altLang="en-US" sz="1200" dirty="0"/>
              <a:t>생존율이</a:t>
            </a:r>
            <a:r>
              <a:rPr lang="en-US" altLang="ko-KR" sz="1200" dirty="0"/>
              <a:t> Hazard ratio</a:t>
            </a:r>
            <a:r>
              <a:rPr lang="ko-KR" altLang="en-US" sz="1200" dirty="0"/>
              <a:t>배 만큼 증가한다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771729" y="1405218"/>
            <a:ext cx="9146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rgbClr val="222222"/>
                </a:solidFill>
                <a:latin typeface="+mn-ea"/>
              </a:rPr>
              <a:t>X</a:t>
            </a:r>
            <a:r>
              <a:rPr lang="en-US" altLang="ko-KR" sz="1400" i="1" baseline="-25000" dirty="0">
                <a:solidFill>
                  <a:srgbClr val="222222"/>
                </a:solidFill>
                <a:latin typeface="+mn-ea"/>
              </a:rPr>
              <a:t>i</a:t>
            </a:r>
            <a:r>
              <a:rPr lang="en-US" altLang="ko-KR" sz="1400" dirty="0">
                <a:solidFill>
                  <a:srgbClr val="222222"/>
                </a:solidFill>
                <a:latin typeface="+mn-ea"/>
              </a:rPr>
              <a:t> = {</a:t>
            </a:r>
            <a:r>
              <a:rPr lang="en-US" altLang="ko-KR" sz="1400" i="1" dirty="0">
                <a:solidFill>
                  <a:srgbClr val="222222"/>
                </a:solidFill>
                <a:latin typeface="+mn-ea"/>
              </a:rPr>
              <a:t>X</a:t>
            </a:r>
            <a:r>
              <a:rPr lang="en-US" altLang="ko-KR" sz="1400" i="1" baseline="-25000" dirty="0">
                <a:solidFill>
                  <a:srgbClr val="222222"/>
                </a:solidFill>
                <a:latin typeface="+mn-ea"/>
              </a:rPr>
              <a:t>i</a:t>
            </a:r>
            <a:r>
              <a:rPr lang="en-US" altLang="ko-KR" sz="1400" baseline="-25000" dirty="0">
                <a:solidFill>
                  <a:srgbClr val="222222"/>
                </a:solidFill>
                <a:latin typeface="+mn-ea"/>
              </a:rPr>
              <a:t>1</a:t>
            </a:r>
            <a:r>
              <a:rPr lang="en-US" altLang="ko-KR" sz="1400" dirty="0">
                <a:solidFill>
                  <a:srgbClr val="222222"/>
                </a:solidFill>
                <a:latin typeface="+mn-ea"/>
              </a:rPr>
              <a:t>, … </a:t>
            </a:r>
            <a:r>
              <a:rPr lang="en-US" altLang="ko-KR" sz="1400" i="1" dirty="0" err="1">
                <a:solidFill>
                  <a:srgbClr val="222222"/>
                </a:solidFill>
                <a:latin typeface="+mn-ea"/>
              </a:rPr>
              <a:t>X</a:t>
            </a:r>
            <a:r>
              <a:rPr lang="en-US" altLang="ko-KR" sz="1400" i="1" baseline="-25000" dirty="0" err="1">
                <a:solidFill>
                  <a:srgbClr val="222222"/>
                </a:solidFill>
                <a:latin typeface="+mn-ea"/>
              </a:rPr>
              <a:t>ip</a:t>
            </a:r>
            <a:r>
              <a:rPr lang="en-US" altLang="ko-KR" sz="1400" dirty="0">
                <a:solidFill>
                  <a:srgbClr val="222222"/>
                </a:solidFill>
                <a:latin typeface="+mn-ea"/>
              </a:rPr>
              <a:t>} </a:t>
            </a:r>
          </a:p>
          <a:p>
            <a:r>
              <a:rPr lang="el-GR" altLang="ko-KR" sz="1400" dirty="0">
                <a:latin typeface="+mn-ea"/>
              </a:rPr>
              <a:t>λ</a:t>
            </a:r>
            <a:r>
              <a:rPr lang="en-US" altLang="ko-KR" sz="1400" baseline="-25000" dirty="0">
                <a:latin typeface="+mn-ea"/>
              </a:rPr>
              <a:t>0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i="1" dirty="0">
                <a:latin typeface="+mn-ea"/>
              </a:rPr>
              <a:t>t</a:t>
            </a:r>
            <a:r>
              <a:rPr lang="en-US" altLang="ko-KR" sz="1400" dirty="0">
                <a:latin typeface="+mn-ea"/>
              </a:rPr>
              <a:t>): Hazard function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다중 변수 </a:t>
            </a:r>
            <a:r>
              <a:rPr lang="en-US" altLang="ko-KR" sz="1400" i="1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Cox Proportional Hazard Ratio Model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1175" y="4302828"/>
            <a:ext cx="4204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/>
              <a:t>no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assumption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on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the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shape</a:t>
            </a:r>
            <a:r>
              <a:rPr lang="ko-KR" altLang="en-US" sz="1200" b="1" dirty="0"/>
              <a:t> of </a:t>
            </a:r>
            <a:r>
              <a:rPr lang="ko-KR" altLang="en-US" sz="1200" b="1" dirty="0" err="1"/>
              <a:t>the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underlying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hazard</a:t>
            </a:r>
            <a:r>
              <a:rPr lang="ko-KR" altLang="en-US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241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62" y="91016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생존변수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자료형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2944" y="1314341"/>
            <a:ext cx="4372309" cy="4241505"/>
            <a:chOff x="445958" y="1718795"/>
            <a:chExt cx="4372309" cy="424150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762" y="1718795"/>
              <a:ext cx="4241505" cy="424150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6200000">
              <a:off x="-61393" y="3708741"/>
              <a:ext cx="127631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err="1"/>
                <a:t>S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t</a:t>
              </a:r>
              <a:r>
                <a:rPr lang="ko-KR" altLang="en-US" sz="1100" dirty="0"/>
                <a:t>) = </a:t>
              </a:r>
              <a:r>
                <a:rPr lang="en-US" altLang="ko-KR" sz="1100" dirty="0"/>
                <a:t>Probability</a:t>
              </a:r>
              <a:endParaRPr lang="ko-KR" altLang="en-US" sz="11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15253" y="3160772"/>
            <a:ext cx="7183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Survival analysis</a:t>
            </a:r>
          </a:p>
          <a:p>
            <a:r>
              <a:rPr lang="en-US" altLang="ko-KR" dirty="0"/>
              <a:t>h(t): Hazard ratio for variable 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1</a:t>
            </a:r>
            <a:r>
              <a:rPr lang="en-US" altLang="ko-KR" dirty="0"/>
              <a:t>, 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2</a:t>
            </a:r>
            <a:r>
              <a:rPr lang="en-US" altLang="ko-KR" dirty="0"/>
              <a:t>, …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p</a:t>
            </a:r>
            <a:endParaRPr lang="en-US" altLang="ko-KR" i="1" baseline="-25000" dirty="0"/>
          </a:p>
          <a:p>
            <a:endParaRPr lang="en-US" altLang="ko-KR" dirty="0"/>
          </a:p>
          <a:p>
            <a:r>
              <a:rPr lang="en-US" altLang="ko-KR" dirty="0"/>
              <a:t>Logistic</a:t>
            </a:r>
            <a:r>
              <a:rPr lang="ko-KR" altLang="en-US" dirty="0"/>
              <a:t>과 매우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종속변수가 </a:t>
            </a:r>
            <a:r>
              <a:rPr lang="en-US" altLang="ko-KR" dirty="0"/>
              <a:t>Cumulative incidence)</a:t>
            </a:r>
          </a:p>
          <a:p>
            <a:endParaRPr lang="en-US" altLang="ko-KR" dirty="0"/>
          </a:p>
          <a:p>
            <a:r>
              <a:rPr lang="ko-KR" altLang="en-US" b="1" dirty="0" err="1"/>
              <a:t>hazard</a:t>
            </a:r>
            <a:r>
              <a:rPr lang="ko-KR" altLang="en-US" b="1" dirty="0"/>
              <a:t> </a:t>
            </a:r>
            <a:r>
              <a:rPr lang="ko-KR" altLang="en-US" b="1" dirty="0" err="1"/>
              <a:t>rat</a:t>
            </a:r>
            <a:r>
              <a:rPr lang="en-US" altLang="ko-KR" b="1" dirty="0" err="1"/>
              <a:t>io</a:t>
            </a:r>
            <a:r>
              <a:rPr lang="ko-KR" altLang="en-US" b="1" dirty="0"/>
              <a:t>이 시간에 관계없이 </a:t>
            </a:r>
            <a:r>
              <a:rPr lang="ko-KR" altLang="en-US" b="1" dirty="0" err="1"/>
              <a:t>constant하다고</a:t>
            </a:r>
            <a:r>
              <a:rPr lang="ko-KR" altLang="en-US" b="1" dirty="0"/>
              <a:t> 가정하는 것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53" y="2239618"/>
            <a:ext cx="4586522" cy="5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2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Censored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8344" y="1020134"/>
            <a:ext cx="8219470" cy="1938992"/>
            <a:chOff x="776818" y="1322589"/>
            <a:chExt cx="8219470" cy="1938992"/>
          </a:xfrm>
        </p:grpSpPr>
        <p:sp>
          <p:nvSpPr>
            <p:cNvPr id="4" name="직사각형 3"/>
            <p:cNvSpPr/>
            <p:nvPr/>
          </p:nvSpPr>
          <p:spPr>
            <a:xfrm>
              <a:off x="776818" y="1322589"/>
              <a:ext cx="1326668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b="1" dirty="0" err="1"/>
                <a:t>inst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time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status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/>
                <a:t>age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sex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ph.ecog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pat.karno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meal.cal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wt.loss</a:t>
              </a:r>
              <a:r>
                <a:rPr lang="ko-KR" altLang="en-US" sz="1200" b="1" dirty="0"/>
                <a:t>: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20128" y="1322589"/>
              <a:ext cx="7376160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 err="1"/>
                <a:t>Institution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code</a:t>
              </a:r>
              <a:endParaRPr lang="ko-KR" altLang="en-US" sz="1200" dirty="0"/>
            </a:p>
            <a:p>
              <a:r>
                <a:rPr lang="ko-KR" altLang="en-US" sz="1200" dirty="0" err="1"/>
                <a:t>Survival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time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days</a:t>
              </a:r>
              <a:endParaRPr lang="ko-KR" altLang="en-US" sz="1200" dirty="0"/>
            </a:p>
            <a:p>
              <a:r>
                <a:rPr lang="ko-KR" altLang="en-US" sz="1200" dirty="0" err="1"/>
                <a:t>censoring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status</a:t>
              </a:r>
              <a:r>
                <a:rPr lang="ko-KR" altLang="en-US" sz="1200" dirty="0"/>
                <a:t> 1=</a:t>
              </a:r>
              <a:r>
                <a:rPr lang="ko-KR" altLang="en-US" sz="1200" dirty="0" err="1"/>
                <a:t>censored</a:t>
              </a:r>
              <a:r>
                <a:rPr lang="ko-KR" altLang="en-US" sz="1200" dirty="0"/>
                <a:t>, 2=</a:t>
              </a:r>
              <a:r>
                <a:rPr lang="ko-KR" altLang="en-US" sz="1200" dirty="0" err="1"/>
                <a:t>dead</a:t>
              </a:r>
              <a:endParaRPr lang="ko-KR" altLang="en-US" sz="1200" dirty="0"/>
            </a:p>
            <a:p>
              <a:r>
                <a:rPr lang="ko-KR" altLang="en-US" sz="1200" dirty="0" err="1"/>
                <a:t>Age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years</a:t>
              </a:r>
              <a:endParaRPr lang="ko-KR" altLang="en-US" sz="1200" dirty="0"/>
            </a:p>
            <a:p>
              <a:r>
                <a:rPr lang="ko-KR" altLang="en-US" sz="1200" dirty="0" err="1"/>
                <a:t>Male</a:t>
              </a:r>
              <a:r>
                <a:rPr lang="ko-KR" altLang="en-US" sz="1200" dirty="0"/>
                <a:t>=1 </a:t>
              </a:r>
              <a:r>
                <a:rPr lang="ko-KR" altLang="en-US" sz="1200" dirty="0" err="1"/>
                <a:t>Female</a:t>
              </a:r>
              <a:r>
                <a:rPr lang="ko-KR" altLang="en-US" sz="1200" dirty="0"/>
                <a:t>=2</a:t>
              </a:r>
            </a:p>
            <a:p>
              <a:r>
                <a:rPr lang="ko-KR" altLang="en-US" sz="1200" dirty="0"/>
                <a:t>ECOG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(0=</a:t>
              </a:r>
              <a:r>
                <a:rPr lang="ko-KR" altLang="en-US" sz="1200" dirty="0" err="1"/>
                <a:t>good</a:t>
              </a:r>
              <a:r>
                <a:rPr lang="ko-KR" altLang="en-US" sz="1200" dirty="0"/>
                <a:t> 5=</a:t>
              </a:r>
              <a:r>
                <a:rPr lang="ko-KR" altLang="en-US" sz="1200" dirty="0" err="1"/>
                <a:t>dead</a:t>
              </a:r>
              <a:r>
                <a:rPr lang="ko-KR" altLang="en-US" sz="1200" dirty="0"/>
                <a:t>)</a:t>
              </a:r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</a:t>
              </a:r>
              <a:r>
                <a:rPr lang="ko-KR" altLang="en-US" sz="1200" dirty="0" err="1"/>
                <a:t>bad</a:t>
              </a:r>
              <a:r>
                <a:rPr lang="ko-KR" altLang="en-US" sz="1200" dirty="0"/>
                <a:t>=0-good=100)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physician</a:t>
              </a:r>
              <a:endParaRPr lang="ko-KR" altLang="en-US" sz="1200" dirty="0"/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patient</a:t>
              </a:r>
              <a:endParaRPr lang="ko-KR" altLang="en-US" sz="1200" dirty="0"/>
            </a:p>
            <a:p>
              <a:r>
                <a:rPr lang="ko-KR" altLang="en-US" sz="1200" dirty="0" err="1"/>
                <a:t>Calories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consumed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meals</a:t>
              </a:r>
              <a:endParaRPr lang="ko-KR" altLang="en-US" sz="1200" dirty="0"/>
            </a:p>
            <a:p>
              <a:r>
                <a:rPr lang="ko-KR" altLang="en-US" sz="1200" dirty="0" err="1"/>
                <a:t>Weight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loss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last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six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months</a:t>
              </a:r>
              <a:endParaRPr lang="ko-KR" altLang="en-US" sz="12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082567"/>
              </p:ext>
            </p:extLst>
          </p:nvPr>
        </p:nvGraphicFramePr>
        <p:xfrm>
          <a:off x="678344" y="3922075"/>
          <a:ext cx="4218396" cy="838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03066">
                  <a:extLst>
                    <a:ext uri="{9D8B030D-6E8A-4147-A177-3AD203B41FA5}">
                      <a16:colId xmlns:a16="http://schemas.microsoft.com/office/drawing/2014/main" val="1984529731"/>
                    </a:ext>
                  </a:extLst>
                </a:gridCol>
                <a:gridCol w="703066">
                  <a:extLst>
                    <a:ext uri="{9D8B030D-6E8A-4147-A177-3AD203B41FA5}">
                      <a16:colId xmlns:a16="http://schemas.microsoft.com/office/drawing/2014/main" val="3196266126"/>
                    </a:ext>
                  </a:extLst>
                </a:gridCol>
                <a:gridCol w="703066">
                  <a:extLst>
                    <a:ext uri="{9D8B030D-6E8A-4147-A177-3AD203B41FA5}">
                      <a16:colId xmlns:a16="http://schemas.microsoft.com/office/drawing/2014/main" val="529783451"/>
                    </a:ext>
                  </a:extLst>
                </a:gridCol>
                <a:gridCol w="703066">
                  <a:extLst>
                    <a:ext uri="{9D8B030D-6E8A-4147-A177-3AD203B41FA5}">
                      <a16:colId xmlns:a16="http://schemas.microsoft.com/office/drawing/2014/main" val="2952792935"/>
                    </a:ext>
                  </a:extLst>
                </a:gridCol>
                <a:gridCol w="703066">
                  <a:extLst>
                    <a:ext uri="{9D8B030D-6E8A-4147-A177-3AD203B41FA5}">
                      <a16:colId xmlns:a16="http://schemas.microsoft.com/office/drawing/2014/main" val="1958562963"/>
                    </a:ext>
                  </a:extLst>
                </a:gridCol>
                <a:gridCol w="703066">
                  <a:extLst>
                    <a:ext uri="{9D8B030D-6E8A-4147-A177-3AD203B41FA5}">
                      <a16:colId xmlns:a16="http://schemas.microsoft.com/office/drawing/2014/main" val="93159374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Variables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coef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4798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ph.ecog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0.46373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1.58999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0.11358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8168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-0.55261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0.16774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-3.29400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744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0.23242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675866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56" y="1495431"/>
            <a:ext cx="4557831" cy="10154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6762" y="3539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 dirty="0" err="1"/>
              <a:t>wei.lung</a:t>
            </a:r>
            <a:r>
              <a:rPr lang="ko-KR" altLang="en-US" sz="1100" b="1" dirty="0"/>
              <a:t>&lt;-</a:t>
            </a:r>
            <a:r>
              <a:rPr lang="en-US" altLang="ko-KR" sz="1100" b="1" dirty="0" err="1"/>
              <a:t>coxph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Surv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time</a:t>
            </a:r>
            <a:r>
              <a:rPr lang="ko-KR" altLang="en-US" sz="1100" b="1" dirty="0"/>
              <a:t>, </a:t>
            </a:r>
            <a:r>
              <a:rPr lang="ko-KR" altLang="en-US" sz="1100" b="1" dirty="0" err="1"/>
              <a:t>status</a:t>
            </a:r>
            <a:r>
              <a:rPr lang="ko-KR" altLang="en-US" sz="1100" b="1" dirty="0"/>
              <a:t>)~</a:t>
            </a:r>
            <a:r>
              <a:rPr lang="ko-KR" altLang="en-US" sz="1100" b="1" dirty="0" err="1"/>
              <a:t>ph.ecog+sex+age</a:t>
            </a:r>
            <a:r>
              <a:rPr lang="ko-KR" altLang="en-US" sz="1100" b="1" dirty="0"/>
              <a:t>,  </a:t>
            </a:r>
            <a:r>
              <a:rPr lang="ko-KR" altLang="en-US" sz="1100" b="1" dirty="0" err="1"/>
              <a:t>lung</a:t>
            </a:r>
            <a:r>
              <a:rPr lang="ko-KR" altLang="en-US" sz="1100" b="1" dirty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3344" y="5042254"/>
            <a:ext cx="838065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Exp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coef</a:t>
            </a:r>
            <a:r>
              <a:rPr lang="en-US" altLang="ko-KR" sz="1100" dirty="0"/>
              <a:t>)</a:t>
            </a:r>
            <a:r>
              <a:rPr lang="ko-KR" altLang="en-US" sz="1100" dirty="0"/>
              <a:t>는 </a:t>
            </a:r>
            <a:r>
              <a:rPr lang="en-US" altLang="ko-KR" sz="1100" dirty="0"/>
              <a:t>Hazard ratio.</a:t>
            </a:r>
          </a:p>
          <a:p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ph.ecog</a:t>
            </a:r>
            <a:r>
              <a:rPr lang="ko-KR" altLang="en-US" sz="1100" dirty="0"/>
              <a:t>가 </a:t>
            </a:r>
            <a:r>
              <a:rPr lang="en-US" altLang="ko-KR" sz="1100" dirty="0"/>
              <a:t>1</a:t>
            </a:r>
            <a:r>
              <a:rPr lang="ko-KR" altLang="en-US" sz="1100" dirty="0"/>
              <a:t>증가할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사망률은 </a:t>
            </a:r>
            <a:r>
              <a:rPr lang="en-US" altLang="ko-KR" sz="1100" dirty="0"/>
              <a:t>1.59</a:t>
            </a:r>
            <a:r>
              <a:rPr lang="ko-KR" altLang="en-US" sz="1100" dirty="0"/>
              <a:t>배 만큼 증가한다</a:t>
            </a:r>
            <a:r>
              <a:rPr lang="en-US" altLang="ko-KR" sz="1100" dirty="0"/>
              <a:t>. (p 0.00004</a:t>
            </a:r>
            <a:r>
              <a:rPr lang="ko-KR" altLang="en-US" sz="1100" dirty="0"/>
              <a:t>로 매우 유의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여자일 경우</a:t>
            </a:r>
            <a:r>
              <a:rPr lang="en-US" altLang="ko-KR" sz="1100" dirty="0"/>
              <a:t>, </a:t>
            </a:r>
            <a:r>
              <a:rPr lang="ko-KR" altLang="en-US" sz="1100" dirty="0"/>
              <a:t>남자보다 </a:t>
            </a:r>
            <a:r>
              <a:rPr lang="en-US" altLang="ko-KR" sz="1100" dirty="0"/>
              <a:t>0.57545</a:t>
            </a:r>
            <a:r>
              <a:rPr lang="ko-KR" altLang="en-US" sz="1100" dirty="0"/>
              <a:t>배만큼 사망률이 증가한다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즉 </a:t>
            </a:r>
            <a:r>
              <a:rPr lang="en-US" altLang="ko-KR" sz="1100" dirty="0"/>
              <a:t>1/0.57545 = 1.73777</a:t>
            </a:r>
            <a:r>
              <a:rPr lang="ko-KR" altLang="en-US" sz="1100" dirty="0"/>
              <a:t>배만큼 남자가 사망률이 높다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나이가 </a:t>
            </a:r>
            <a:r>
              <a:rPr lang="en-US" altLang="ko-KR" sz="1100" dirty="0"/>
              <a:t>1</a:t>
            </a:r>
            <a:r>
              <a:rPr lang="ko-KR" altLang="en-US" sz="1100" dirty="0"/>
              <a:t>살 증가할 때 </a:t>
            </a:r>
            <a:r>
              <a:rPr lang="en-US" altLang="ko-KR" sz="1100" dirty="0"/>
              <a:t>1.01113</a:t>
            </a:r>
            <a:r>
              <a:rPr lang="ko-KR" altLang="en-US" sz="1100" dirty="0"/>
              <a:t>배만큼 사망률이 증가한다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즉 </a:t>
            </a:r>
            <a:r>
              <a:rPr lang="en-US" altLang="ko-KR" sz="1100" dirty="0"/>
              <a:t>10</a:t>
            </a:r>
            <a:r>
              <a:rPr lang="ko-KR" altLang="en-US" sz="1100" dirty="0"/>
              <a:t>살 증가할 때</a:t>
            </a:r>
            <a:r>
              <a:rPr lang="en-US" altLang="ko-KR" sz="1100" dirty="0"/>
              <a:t>, (1.01113)^10 = 1.247785 </a:t>
            </a:r>
            <a:r>
              <a:rPr lang="ko-KR" altLang="en-US" sz="1100" dirty="0"/>
              <a:t>배만큼 사망률이 증가한다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51146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3949" y="2072783"/>
                <a:ext cx="3501600" cy="1272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32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ko-KR" sz="3200" dirty="0"/>
              </a:p>
              <a:p>
                <a:endParaRPr lang="en-US" altLang="ko-KR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9" y="2072783"/>
                <a:ext cx="3501600" cy="1272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9" y="3390900"/>
            <a:ext cx="5743575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32" y="3281795"/>
            <a:ext cx="4416136" cy="35762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97637" y="847452"/>
            <a:ext cx="545592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DF &lt;- c()</a:t>
            </a:r>
          </a:p>
          <a:p>
            <a:endParaRPr lang="ko-KR" altLang="en-US" sz="1050" dirty="0"/>
          </a:p>
          <a:p>
            <a:r>
              <a:rPr lang="ko-KR" altLang="en-US" sz="1050" dirty="0" err="1"/>
              <a:t>lambdas</a:t>
            </a:r>
            <a:r>
              <a:rPr lang="ko-KR" altLang="en-US" sz="1050" dirty="0"/>
              <a:t>=1</a:t>
            </a:r>
          </a:p>
          <a:p>
            <a:r>
              <a:rPr lang="ko-KR" altLang="en-US" sz="1050" dirty="0" err="1"/>
              <a:t>ks</a:t>
            </a:r>
            <a:r>
              <a:rPr lang="ko-KR" altLang="en-US" sz="1050" dirty="0"/>
              <a:t>=c(0.5, 1, 1.5, 5)</a:t>
            </a:r>
          </a:p>
          <a:p>
            <a:r>
              <a:rPr lang="ko-KR" altLang="en-US" sz="1050" dirty="0" err="1"/>
              <a:t>x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seq</a:t>
            </a:r>
            <a:r>
              <a:rPr lang="ko-KR" altLang="en-US" sz="1050" dirty="0"/>
              <a:t>(-0.1, 2.5, </a:t>
            </a:r>
            <a:r>
              <a:rPr lang="ko-KR" altLang="en-US" sz="1050" dirty="0" err="1"/>
              <a:t>by</a:t>
            </a:r>
            <a:r>
              <a:rPr lang="ko-KR" altLang="en-US" sz="1050" dirty="0"/>
              <a:t>=0.001)</a:t>
            </a:r>
          </a:p>
          <a:p>
            <a:r>
              <a:rPr lang="ko-KR" altLang="en-US" sz="1050" dirty="0" err="1"/>
              <a:t>y</a:t>
            </a:r>
            <a:r>
              <a:rPr lang="ko-KR" altLang="en-US" sz="1050" dirty="0"/>
              <a:t> &lt;- c()</a:t>
            </a:r>
          </a:p>
          <a:p>
            <a:r>
              <a:rPr lang="ko-KR" altLang="en-US" sz="1050" dirty="0" err="1"/>
              <a:t>for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lambda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lambdas</a:t>
            </a:r>
            <a:r>
              <a:rPr lang="ko-KR" altLang="en-US" sz="1050" dirty="0"/>
              <a:t>) 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(k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ks</a:t>
            </a:r>
            <a:r>
              <a:rPr lang="ko-KR" altLang="en-US" sz="1050" dirty="0"/>
              <a:t>){</a:t>
            </a:r>
          </a:p>
          <a:p>
            <a:r>
              <a:rPr lang="ko-KR" altLang="en-US" sz="1050" dirty="0"/>
              <a:t>	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i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1:length(</a:t>
            </a:r>
            <a:r>
              <a:rPr lang="ko-KR" altLang="en-US" sz="1050" dirty="0" err="1"/>
              <a:t>x</a:t>
            </a:r>
            <a:r>
              <a:rPr lang="ko-KR" altLang="en-US" sz="1050" dirty="0"/>
              <a:t>)) </a:t>
            </a:r>
            <a:r>
              <a:rPr lang="ko-KR" altLang="en-US" sz="1050" dirty="0" err="1"/>
              <a:t>y</a:t>
            </a:r>
            <a:r>
              <a:rPr lang="ko-KR" altLang="en-US" sz="1050" dirty="0"/>
              <a:t>[</a:t>
            </a:r>
            <a:r>
              <a:rPr lang="ko-KR" altLang="en-US" sz="1050" dirty="0" err="1"/>
              <a:t>i</a:t>
            </a:r>
            <a:r>
              <a:rPr lang="ko-KR" altLang="en-US" sz="1050" dirty="0"/>
              <a:t>] = 1 - </a:t>
            </a:r>
            <a:r>
              <a:rPr lang="ko-KR" altLang="en-US" sz="1050" dirty="0" err="1"/>
              <a:t>exp</a:t>
            </a:r>
            <a:r>
              <a:rPr lang="ko-KR" altLang="en-US" sz="1050" dirty="0"/>
              <a:t>( -(</a:t>
            </a:r>
            <a:r>
              <a:rPr lang="ko-KR" altLang="en-US" sz="1050" dirty="0" err="1"/>
              <a:t>x</a:t>
            </a:r>
            <a:r>
              <a:rPr lang="ko-KR" altLang="en-US" sz="1050" dirty="0"/>
              <a:t>[</a:t>
            </a:r>
            <a:r>
              <a:rPr lang="ko-KR" altLang="en-US" sz="1050" dirty="0" err="1"/>
              <a:t>i</a:t>
            </a:r>
            <a:r>
              <a:rPr lang="ko-KR" altLang="en-US" sz="1050" dirty="0"/>
              <a:t>]/</a:t>
            </a:r>
            <a:r>
              <a:rPr lang="ko-KR" altLang="en-US" sz="1050" dirty="0" err="1"/>
              <a:t>lambda</a:t>
            </a:r>
            <a:r>
              <a:rPr lang="ko-KR" altLang="en-US" sz="1050" dirty="0"/>
              <a:t>)^k )</a:t>
            </a:r>
          </a:p>
          <a:p>
            <a:r>
              <a:rPr lang="ko-KR" altLang="en-US" sz="1050" dirty="0"/>
              <a:t>	DF &lt;- </a:t>
            </a:r>
            <a:r>
              <a:rPr lang="ko-KR" altLang="en-US" sz="1050" dirty="0" err="1"/>
              <a:t>rbind</a:t>
            </a:r>
            <a:r>
              <a:rPr lang="ko-KR" altLang="en-US" sz="1050" dirty="0"/>
              <a:t>(DF, </a:t>
            </a:r>
            <a:r>
              <a:rPr lang="ko-KR" altLang="en-US" sz="1050" dirty="0" err="1"/>
              <a:t>data.frame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x,y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rep</a:t>
            </a:r>
            <a:r>
              <a:rPr lang="ko-KR" altLang="en-US" sz="1050" dirty="0"/>
              <a:t>( paste0(</a:t>
            </a:r>
            <a:r>
              <a:rPr lang="ko-KR" altLang="en-US" sz="1050" dirty="0" err="1"/>
              <a:t>lambda</a:t>
            </a:r>
            <a:r>
              <a:rPr lang="ko-KR" altLang="en-US" sz="1050" dirty="0"/>
              <a:t>,"-",k), </a:t>
            </a:r>
            <a:r>
              <a:rPr lang="ko-KR" altLang="en-US" sz="1050" dirty="0" err="1"/>
              <a:t>length</a:t>
            </a:r>
            <a:r>
              <a:rPr lang="ko-KR" altLang="en-US" sz="1050" dirty="0"/>
              <a:t>(</a:t>
            </a:r>
            <a:r>
              <a:rPr lang="ko-KR" altLang="en-US" sz="1050" dirty="0" err="1"/>
              <a:t>x</a:t>
            </a:r>
            <a:r>
              <a:rPr lang="ko-KR" altLang="en-US" sz="1050" dirty="0"/>
              <a:t>) )) )</a:t>
            </a:r>
          </a:p>
          <a:p>
            <a:r>
              <a:rPr lang="ko-KR" altLang="en-US" sz="1050" dirty="0"/>
              <a:t>}</a:t>
            </a:r>
          </a:p>
          <a:p>
            <a:endParaRPr lang="ko-KR" altLang="en-US" sz="1050" dirty="0"/>
          </a:p>
          <a:p>
            <a:r>
              <a:rPr lang="ko-KR" altLang="en-US" sz="1050" dirty="0" err="1"/>
              <a:t>colnames</a:t>
            </a:r>
            <a:r>
              <a:rPr lang="ko-KR" altLang="en-US" sz="1050" dirty="0"/>
              <a:t>(DF) &lt;- c("</a:t>
            </a:r>
            <a:r>
              <a:rPr lang="ko-KR" altLang="en-US" sz="1050" dirty="0" err="1"/>
              <a:t>x</a:t>
            </a:r>
            <a:r>
              <a:rPr lang="ko-KR" altLang="en-US" sz="1050" dirty="0"/>
              <a:t>", "</a:t>
            </a:r>
            <a:r>
              <a:rPr lang="ko-KR" altLang="en-US" sz="1050" dirty="0" err="1"/>
              <a:t>y</a:t>
            </a:r>
            <a:r>
              <a:rPr lang="ko-KR" altLang="en-US" sz="1050" dirty="0"/>
              <a:t>", "</a:t>
            </a:r>
            <a:r>
              <a:rPr lang="ko-KR" altLang="en-US" sz="1050" dirty="0" err="1"/>
              <a:t>lk</a:t>
            </a:r>
            <a:r>
              <a:rPr lang="ko-KR" altLang="en-US" sz="1050" dirty="0"/>
              <a:t>")</a:t>
            </a:r>
          </a:p>
          <a:p>
            <a:r>
              <a:rPr lang="ko-KR" altLang="en-US" sz="1050" dirty="0" err="1"/>
              <a:t>DF$lk</a:t>
            </a:r>
            <a:r>
              <a:rPr lang="ko-KR" altLang="en-US" sz="1050" dirty="0"/>
              <a:t> &lt;- </a:t>
            </a:r>
            <a:r>
              <a:rPr lang="ko-KR" altLang="en-US" sz="1050" dirty="0" err="1"/>
              <a:t>factor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DF$lk</a:t>
            </a:r>
            <a:r>
              <a:rPr lang="ko-KR" altLang="en-US" sz="1050" dirty="0"/>
              <a:t>)</a:t>
            </a:r>
          </a:p>
          <a:p>
            <a:r>
              <a:rPr lang="ko-KR" altLang="en-US" sz="1050" dirty="0" err="1"/>
              <a:t>ggplot</a:t>
            </a:r>
            <a:r>
              <a:rPr lang="ko-KR" altLang="en-US" sz="1050" dirty="0"/>
              <a:t>(DF, </a:t>
            </a:r>
            <a:r>
              <a:rPr lang="ko-KR" altLang="en-US" sz="1050" dirty="0" err="1"/>
              <a:t>aes</a:t>
            </a:r>
            <a:r>
              <a:rPr lang="ko-KR" altLang="en-US" sz="1050" dirty="0"/>
              <a:t>(</a:t>
            </a:r>
            <a:r>
              <a:rPr lang="ko-KR" altLang="en-US" sz="1050" dirty="0" err="1"/>
              <a:t>x</a:t>
            </a:r>
            <a:r>
              <a:rPr lang="ko-KR" altLang="en-US" sz="1050" dirty="0"/>
              <a:t>=</a:t>
            </a:r>
            <a:r>
              <a:rPr lang="ko-KR" altLang="en-US" sz="1050" dirty="0" err="1"/>
              <a:t>x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y</a:t>
            </a:r>
            <a:r>
              <a:rPr lang="ko-KR" altLang="en-US" sz="1050" dirty="0"/>
              <a:t>=</a:t>
            </a:r>
            <a:r>
              <a:rPr lang="ko-KR" altLang="en-US" sz="1050" dirty="0" err="1"/>
              <a:t>y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fill</a:t>
            </a:r>
            <a:r>
              <a:rPr lang="ko-KR" altLang="en-US" sz="1050" dirty="0"/>
              <a:t>=</a:t>
            </a:r>
            <a:r>
              <a:rPr lang="ko-KR" altLang="en-US" sz="1050" dirty="0" err="1"/>
              <a:t>lk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=</a:t>
            </a:r>
            <a:r>
              <a:rPr lang="ko-KR" altLang="en-US" sz="1050" dirty="0" err="1"/>
              <a:t>lk</a:t>
            </a:r>
            <a:r>
              <a:rPr lang="ko-KR" altLang="en-US" sz="1050" dirty="0"/>
              <a:t>)) + </a:t>
            </a:r>
            <a:r>
              <a:rPr lang="ko-KR" altLang="en-US" sz="1050" dirty="0" err="1"/>
              <a:t>geom_point</a:t>
            </a:r>
            <a:r>
              <a:rPr lang="ko-KR" altLang="en-US" sz="1050" dirty="0"/>
              <a:t>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6762" y="1009492"/>
            <a:ext cx="6900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/>
              <a:t>Cumulative Distribution Function</a:t>
            </a:r>
          </a:p>
          <a:p>
            <a:r>
              <a:rPr lang="en-US" altLang="ko-KR" b="1" dirty="0"/>
              <a:t>     for Weibull Distribution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549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45972" y="3152073"/>
            <a:ext cx="3320215" cy="12942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RNN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85745" y="589935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</a:rPr>
              <a:t>Input_t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/>
          <p:cNvCxnSpPr>
            <a:stCxn id="4" idx="0"/>
            <a:endCxn id="2" idx="2"/>
          </p:cNvCxnSpPr>
          <p:nvPr/>
        </p:nvCxnSpPr>
        <p:spPr>
          <a:xfrm flipV="1">
            <a:off x="9906080" y="4446296"/>
            <a:ext cx="0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9906078" y="1699014"/>
            <a:ext cx="1" cy="14530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47491" y="2363372"/>
            <a:ext cx="303953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59289" y="2363372"/>
            <a:ext cx="0" cy="14700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47491" y="3833446"/>
            <a:ext cx="139848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58490" y="127949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4"/>
                </a:solidFill>
              </a:rPr>
              <a:t>Output_t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3441" y="3392906"/>
            <a:ext cx="100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6"/>
                </a:solidFill>
              </a:rPr>
              <a:t>State_t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213" y="2869686"/>
            <a:ext cx="53075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b="1" dirty="0" err="1">
                <a:solidFill>
                  <a:schemeClr val="accent6"/>
                </a:solidFill>
              </a:rPr>
              <a:t>State_t</a:t>
            </a:r>
            <a:r>
              <a:rPr lang="en-US" altLang="ko-KR" dirty="0"/>
              <a:t> = 0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Input_t</a:t>
            </a:r>
            <a:r>
              <a:rPr lang="en-US" altLang="ko-KR" dirty="0"/>
              <a:t> in </a:t>
            </a:r>
            <a:r>
              <a:rPr lang="en-US" altLang="ko-KR" dirty="0" err="1"/>
              <a:t>input_sequence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b="1" dirty="0" err="1">
                <a:solidFill>
                  <a:schemeClr val="accent4"/>
                </a:solidFill>
              </a:rPr>
              <a:t>Output_t</a:t>
            </a:r>
            <a:r>
              <a:rPr lang="en-US" altLang="ko-KR" dirty="0"/>
              <a:t> = Activation(dot(</a:t>
            </a:r>
            <a:r>
              <a:rPr lang="en-US" altLang="ko-KR" b="1" dirty="0">
                <a:solidFill>
                  <a:srgbClr val="FF0000"/>
                </a:solidFill>
              </a:rPr>
              <a:t>W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input_t</a:t>
            </a:r>
            <a:r>
              <a:rPr lang="en-US" altLang="ko-KR" dirty="0"/>
              <a:t>) + b</a:t>
            </a:r>
          </a:p>
          <a:p>
            <a:r>
              <a:rPr lang="en-US" altLang="ko-KR" dirty="0"/>
              <a:t>                                  + dot(</a:t>
            </a:r>
            <a:r>
              <a:rPr lang="en-US" altLang="ko-KR" b="1" dirty="0">
                <a:solidFill>
                  <a:srgbClr val="FF0000"/>
                </a:solidFill>
              </a:rPr>
              <a:t>U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6"/>
                </a:solidFill>
              </a:rPr>
              <a:t>state_t</a:t>
            </a:r>
            <a:r>
              <a:rPr lang="en-US" altLang="ko-KR" dirty="0"/>
              <a:t> + b)</a:t>
            </a:r>
          </a:p>
          <a:p>
            <a:r>
              <a:rPr lang="en-US" altLang="ko-KR" dirty="0"/>
              <a:t>                        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27949" y="4105576"/>
            <a:ext cx="912444" cy="29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1200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4879" y="3667644"/>
            <a:ext cx="664991" cy="29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1200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23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7636" y="1963172"/>
            <a:ext cx="10799436" cy="18794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+mn-ea"/>
              </a:rPr>
              <a:t>T</a:t>
            </a:r>
            <a:r>
              <a:rPr lang="ko-KR" altLang="en-US" sz="2000" dirty="0" err="1">
                <a:latin typeface="+mn-ea"/>
              </a:rPr>
              <a:t>he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distribution</a:t>
            </a:r>
            <a:r>
              <a:rPr lang="ko-KR" altLang="en-US" sz="2000" dirty="0">
                <a:latin typeface="+mn-ea"/>
              </a:rPr>
              <a:t> of </a:t>
            </a:r>
            <a:r>
              <a:rPr lang="ko-KR" altLang="en-US" sz="2000" dirty="0" err="1">
                <a:latin typeface="+mn-ea"/>
              </a:rPr>
              <a:t>survival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time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can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be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estimated</a:t>
            </a:r>
            <a:r>
              <a:rPr lang="ko-KR" altLang="en-US" sz="2000" dirty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+mn-ea"/>
              </a:rPr>
              <a:t>F</a:t>
            </a:r>
            <a:r>
              <a:rPr lang="ko-KR" altLang="en-US" sz="2000" dirty="0" err="1">
                <a:latin typeface="+mn-ea"/>
              </a:rPr>
              <a:t>ull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maximum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likelihood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can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be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used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to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estimate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parameters</a:t>
            </a:r>
            <a:endParaRPr lang="ko-KR" altLang="en-US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+mn-ea"/>
              </a:rPr>
              <a:t>R</a:t>
            </a:r>
            <a:r>
              <a:rPr lang="ko-KR" altLang="en-US" sz="2000" dirty="0" err="1">
                <a:latin typeface="+mn-ea"/>
              </a:rPr>
              <a:t>esiduals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can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represent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the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difference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between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observed</a:t>
            </a:r>
            <a:r>
              <a:rPr lang="ko-KR" altLang="en-US" sz="2000" dirty="0">
                <a:latin typeface="+mn-ea"/>
              </a:rPr>
              <a:t> and </a:t>
            </a:r>
            <a:r>
              <a:rPr lang="ko-KR" altLang="en-US" sz="2000" dirty="0" err="1">
                <a:latin typeface="+mn-ea"/>
              </a:rPr>
              <a:t>estimated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values</a:t>
            </a:r>
            <a:r>
              <a:rPr lang="ko-KR" altLang="en-US" sz="2000" dirty="0">
                <a:latin typeface="+mn-ea"/>
              </a:rPr>
              <a:t> of </a:t>
            </a:r>
            <a:r>
              <a:rPr lang="ko-KR" altLang="en-US" sz="2000" dirty="0" err="1">
                <a:latin typeface="+mn-ea"/>
              </a:rPr>
              <a:t>time</a:t>
            </a:r>
            <a:r>
              <a:rPr lang="ko-KR" altLang="en-US" sz="2000" dirty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</a:t>
            </a:r>
            <a:r>
              <a:rPr lang="ko-KR" altLang="en-US" sz="2000" dirty="0" err="1">
                <a:latin typeface="+mn-ea"/>
              </a:rPr>
              <a:t>stimated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parameters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provide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clinically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meaningful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estimates</a:t>
            </a:r>
            <a:r>
              <a:rPr lang="ko-KR" altLang="en-US" sz="2000" dirty="0">
                <a:latin typeface="+mn-ea"/>
              </a:rPr>
              <a:t> of </a:t>
            </a:r>
            <a:r>
              <a:rPr lang="ko-KR" altLang="en-US" sz="2000" dirty="0" err="1">
                <a:latin typeface="+mn-ea"/>
              </a:rPr>
              <a:t>effect</a:t>
            </a:r>
            <a:r>
              <a:rPr lang="ko-KR" altLang="en-US" sz="2000" dirty="0">
                <a:latin typeface="+mn-ea"/>
              </a:rPr>
              <a:t> (1).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6282" y="1405803"/>
            <a:ext cx="8113776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Advantages</a:t>
            </a:r>
            <a:r>
              <a:rPr lang="ko-KR" altLang="en-US" b="1" dirty="0"/>
              <a:t> of </a:t>
            </a:r>
            <a:r>
              <a:rPr lang="ko-KR" altLang="en-US" b="1" dirty="0" err="1"/>
              <a:t>parametric</a:t>
            </a:r>
            <a:r>
              <a:rPr lang="ko-KR" altLang="en-US" b="1" dirty="0"/>
              <a:t> </a:t>
            </a:r>
            <a:r>
              <a:rPr lang="ko-KR" altLang="en-US" b="1" dirty="0" err="1"/>
              <a:t>model</a:t>
            </a:r>
            <a:r>
              <a:rPr lang="ko-KR" altLang="en-US" b="1" dirty="0"/>
              <a:t> </a:t>
            </a:r>
            <a:r>
              <a:rPr lang="ko-KR" altLang="en-US" b="1" dirty="0" err="1"/>
              <a:t>in</a:t>
            </a:r>
            <a:r>
              <a:rPr lang="ko-KR" altLang="en-US" b="1" dirty="0"/>
              <a:t> </a:t>
            </a:r>
            <a:r>
              <a:rPr lang="ko-KR" altLang="en-US" b="1" dirty="0" err="1"/>
              <a:t>survival</a:t>
            </a:r>
            <a:r>
              <a:rPr lang="ko-KR" altLang="en-US" b="1" dirty="0"/>
              <a:t> </a:t>
            </a:r>
            <a:r>
              <a:rPr lang="ko-KR" altLang="en-US" b="1" dirty="0" err="1"/>
              <a:t>analysis</a:t>
            </a:r>
            <a:r>
              <a:rPr lang="ko-KR" altLang="en-US" b="1" dirty="0"/>
              <a:t> </a:t>
            </a:r>
            <a:r>
              <a:rPr lang="ko-KR" altLang="en-US" b="1" dirty="0" err="1"/>
              <a:t>include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977636" y="5038232"/>
            <a:ext cx="8670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altLang="ko-KR" dirty="0" err="1">
                <a:solidFill>
                  <a:srgbClr val="222222"/>
                </a:solidFill>
                <a:latin typeface="Arial" panose="020B0604020202020204" pitchFamily="34" charset="0"/>
              </a:rPr>
              <a:t>Zhongheng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"Parametric regression model for survival data: Weibull regression model as an example." </a:t>
            </a:r>
            <a:r>
              <a:rPr lang="en-US" altLang="ko-KR" i="1" dirty="0">
                <a:solidFill>
                  <a:srgbClr val="222222"/>
                </a:solidFill>
                <a:latin typeface="Arial" panose="020B0604020202020204" pitchFamily="34" charset="0"/>
              </a:rPr>
              <a:t>Annals of translational medicine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 4.24 (2016).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881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62" y="910166"/>
            <a:ext cx="3677605" cy="5752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78165" y="154653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65" y="154653"/>
                <a:ext cx="1752403" cy="389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4481390" y="2116564"/>
            <a:ext cx="7455280" cy="3727641"/>
            <a:chOff x="4495458" y="1589947"/>
            <a:chExt cx="6191250" cy="3095626"/>
          </a:xfrm>
        </p:grpSpPr>
        <p:pic>
          <p:nvPicPr>
            <p:cNvPr id="8194" name="Picture 2" descr="Probability distribution fun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083" y="1589947"/>
              <a:ext cx="3095625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umulative distribution functi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458" y="1589948"/>
              <a:ext cx="3095625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349914" y="6153206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Lambda, k</a:t>
            </a:r>
            <a:r>
              <a:rPr lang="ko-KR" altLang="en-US" dirty="0"/>
              <a:t>에 따라 다양한 </a:t>
            </a:r>
            <a:r>
              <a:rPr lang="en-US" altLang="ko-KR" dirty="0"/>
              <a:t>distribution</a:t>
            </a:r>
            <a:r>
              <a:rPr lang="ko-KR" altLang="en-US" dirty="0"/>
              <a:t>으로 추정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630" y="910166"/>
            <a:ext cx="4431880" cy="897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24430" y="194213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CDF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979093" y="19393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PDF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1110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Survivability for Weibul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1" y="1232091"/>
            <a:ext cx="7376160" cy="503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4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678344" y="1020134"/>
            <a:ext cx="8219470" cy="1938992"/>
            <a:chOff x="776818" y="1322589"/>
            <a:chExt cx="8219470" cy="1938992"/>
          </a:xfrm>
        </p:grpSpPr>
        <p:sp>
          <p:nvSpPr>
            <p:cNvPr id="4" name="직사각형 3"/>
            <p:cNvSpPr/>
            <p:nvPr/>
          </p:nvSpPr>
          <p:spPr>
            <a:xfrm>
              <a:off x="776818" y="1322589"/>
              <a:ext cx="1326668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b="1" dirty="0" err="1"/>
                <a:t>inst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time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status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/>
                <a:t>age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sex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ph.ecog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pat.karno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meal.cal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wt.loss</a:t>
              </a:r>
              <a:r>
                <a:rPr lang="ko-KR" altLang="en-US" sz="1200" b="1" dirty="0"/>
                <a:t>: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20128" y="1322589"/>
              <a:ext cx="7376160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 err="1"/>
                <a:t>Institution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code</a:t>
              </a:r>
              <a:endParaRPr lang="ko-KR" altLang="en-US" sz="1200" dirty="0"/>
            </a:p>
            <a:p>
              <a:r>
                <a:rPr lang="ko-KR" altLang="en-US" sz="1200" dirty="0" err="1"/>
                <a:t>Survival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time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days</a:t>
              </a:r>
              <a:endParaRPr lang="ko-KR" altLang="en-US" sz="1200" dirty="0"/>
            </a:p>
            <a:p>
              <a:r>
                <a:rPr lang="ko-KR" altLang="en-US" sz="1200" dirty="0" err="1"/>
                <a:t>censoring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status</a:t>
              </a:r>
              <a:r>
                <a:rPr lang="ko-KR" altLang="en-US" sz="1200" dirty="0"/>
                <a:t> 1=</a:t>
              </a:r>
              <a:r>
                <a:rPr lang="ko-KR" altLang="en-US" sz="1200" dirty="0" err="1"/>
                <a:t>censored</a:t>
              </a:r>
              <a:r>
                <a:rPr lang="ko-KR" altLang="en-US" sz="1200" dirty="0"/>
                <a:t>, 2=</a:t>
              </a:r>
              <a:r>
                <a:rPr lang="ko-KR" altLang="en-US" sz="1200" dirty="0" err="1"/>
                <a:t>dead</a:t>
              </a:r>
              <a:endParaRPr lang="ko-KR" altLang="en-US" sz="1200" dirty="0"/>
            </a:p>
            <a:p>
              <a:r>
                <a:rPr lang="ko-KR" altLang="en-US" sz="1200" dirty="0" err="1"/>
                <a:t>Age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years</a:t>
              </a:r>
              <a:endParaRPr lang="ko-KR" altLang="en-US" sz="1200" dirty="0"/>
            </a:p>
            <a:p>
              <a:r>
                <a:rPr lang="ko-KR" altLang="en-US" sz="1200" dirty="0" err="1"/>
                <a:t>Male</a:t>
              </a:r>
              <a:r>
                <a:rPr lang="ko-KR" altLang="en-US" sz="1200" dirty="0"/>
                <a:t>=1 </a:t>
              </a:r>
              <a:r>
                <a:rPr lang="ko-KR" altLang="en-US" sz="1200" dirty="0" err="1"/>
                <a:t>Female</a:t>
              </a:r>
              <a:r>
                <a:rPr lang="ko-KR" altLang="en-US" sz="1200" dirty="0"/>
                <a:t>=2</a:t>
              </a:r>
            </a:p>
            <a:p>
              <a:r>
                <a:rPr lang="ko-KR" altLang="en-US" sz="1200" dirty="0"/>
                <a:t>ECOG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(0=</a:t>
              </a:r>
              <a:r>
                <a:rPr lang="ko-KR" altLang="en-US" sz="1200" dirty="0" err="1"/>
                <a:t>good</a:t>
              </a:r>
              <a:r>
                <a:rPr lang="ko-KR" altLang="en-US" sz="1200" dirty="0"/>
                <a:t> 5=</a:t>
              </a:r>
              <a:r>
                <a:rPr lang="ko-KR" altLang="en-US" sz="1200" dirty="0" err="1"/>
                <a:t>dead</a:t>
              </a:r>
              <a:r>
                <a:rPr lang="ko-KR" altLang="en-US" sz="1200" dirty="0"/>
                <a:t>)</a:t>
              </a:r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</a:t>
              </a:r>
              <a:r>
                <a:rPr lang="ko-KR" altLang="en-US" sz="1200" dirty="0" err="1"/>
                <a:t>bad</a:t>
              </a:r>
              <a:r>
                <a:rPr lang="ko-KR" altLang="en-US" sz="1200" dirty="0"/>
                <a:t>=0-good=100)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physician</a:t>
              </a:r>
              <a:endParaRPr lang="ko-KR" altLang="en-US" sz="1200" dirty="0"/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patient</a:t>
              </a:r>
              <a:endParaRPr lang="ko-KR" altLang="en-US" sz="1200" dirty="0"/>
            </a:p>
            <a:p>
              <a:r>
                <a:rPr lang="ko-KR" altLang="en-US" sz="1200" dirty="0" err="1"/>
                <a:t>Calories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consumed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meals</a:t>
              </a:r>
              <a:endParaRPr lang="ko-KR" altLang="en-US" sz="1200" dirty="0"/>
            </a:p>
            <a:p>
              <a:r>
                <a:rPr lang="ko-KR" altLang="en-US" sz="1200" dirty="0" err="1"/>
                <a:t>Weight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loss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last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six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months</a:t>
              </a:r>
              <a:endParaRPr lang="ko-KR" altLang="en-US" sz="12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13641"/>
              </p:ext>
            </p:extLst>
          </p:nvPr>
        </p:nvGraphicFramePr>
        <p:xfrm>
          <a:off x="678344" y="3922075"/>
          <a:ext cx="3429000" cy="12573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845297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297834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27929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585629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3159374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Variables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Std.Error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4798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(Intercept)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6.27344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0.45358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13.83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&lt;2e-16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8168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ph.ecog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-0.33964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0.08348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-4.07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4.70E-05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744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0.40109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0.12373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0.0012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6758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-0.00748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0.00676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0.269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57018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Log(scale)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-0.31319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0.06135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-5.11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3.30E-07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991216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952926" y="5169417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900" dirty="0" err="1"/>
              <a:t>Scale</a:t>
            </a:r>
            <a:r>
              <a:rPr lang="ko-KR" altLang="en-US" sz="900" dirty="0"/>
              <a:t>= 0.731</a:t>
            </a:r>
            <a:endParaRPr lang="en-US" altLang="ko-KR" sz="900" dirty="0"/>
          </a:p>
          <a:p>
            <a:pPr algn="r"/>
            <a:r>
              <a:rPr lang="en-US" altLang="ko-KR" sz="900" dirty="0"/>
              <a:t>p= 1.39e-06</a:t>
            </a:r>
          </a:p>
          <a:p>
            <a:pPr algn="r"/>
            <a:r>
              <a:rPr lang="en-US" altLang="ko-KR" sz="900" dirty="0" err="1"/>
              <a:t>Chisq</a:t>
            </a:r>
            <a:r>
              <a:rPr lang="en-US" altLang="ko-KR" sz="900" dirty="0"/>
              <a:t>= 29.98</a:t>
            </a:r>
          </a:p>
          <a:p>
            <a:pPr algn="r"/>
            <a:r>
              <a:rPr lang="en-US" altLang="ko-KR" sz="900" dirty="0"/>
              <a:t>No. NR Iterations: 5</a:t>
            </a:r>
            <a:endParaRPr lang="ko-KR" altLang="en-US" sz="900" dirty="0"/>
          </a:p>
        </p:txBody>
      </p:sp>
      <p:sp>
        <p:nvSpPr>
          <p:cNvPr id="12" name="직사각형 11"/>
          <p:cNvSpPr/>
          <p:nvPr/>
        </p:nvSpPr>
        <p:spPr>
          <a:xfrm>
            <a:off x="678344" y="6050025"/>
            <a:ext cx="11089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A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log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likelihood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test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shows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that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model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is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significantly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better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than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null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model</a:t>
            </a:r>
            <a:r>
              <a:rPr lang="ko-KR" altLang="en-US" sz="1600" b="1" dirty="0">
                <a:solidFill>
                  <a:srgbClr val="FF0000"/>
                </a:solidFill>
              </a:rPr>
              <a:t> (</a:t>
            </a:r>
            <a:r>
              <a:rPr lang="ko-KR" altLang="en-US" sz="1600" b="1" dirty="0" err="1">
                <a:solidFill>
                  <a:srgbClr val="FF0000"/>
                </a:solidFill>
              </a:rPr>
              <a:t>P</a:t>
            </a:r>
            <a:r>
              <a:rPr lang="ko-KR" altLang="en-US" sz="1600" b="1" dirty="0">
                <a:solidFill>
                  <a:srgbClr val="FF0000"/>
                </a:solidFill>
              </a:rPr>
              <a:t>=1.4e–06).</a:t>
            </a:r>
          </a:p>
          <a:p>
            <a:r>
              <a:rPr lang="ko-KR" altLang="en-US" sz="1600" b="1" dirty="0" err="1">
                <a:solidFill>
                  <a:srgbClr val="FF0000"/>
                </a:solidFill>
              </a:rPr>
              <a:t>However</a:t>
            </a:r>
            <a:r>
              <a:rPr lang="ko-KR" altLang="en-US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</a:rPr>
              <a:t>the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estimated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coefficients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are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not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clinically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meaningful</a:t>
            </a:r>
            <a:r>
              <a:rPr lang="ko-KR" altLang="en-US" sz="16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56" y="1495431"/>
            <a:ext cx="4557831" cy="10154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6762" y="3539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 dirty="0" err="1"/>
              <a:t>wei.lung</a:t>
            </a:r>
            <a:r>
              <a:rPr lang="ko-KR" altLang="en-US" sz="1100" b="1" dirty="0"/>
              <a:t>&lt;-</a:t>
            </a:r>
            <a:r>
              <a:rPr lang="ko-KR" altLang="en-US" sz="1100" b="1" dirty="0" err="1"/>
              <a:t>survreg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Surv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time</a:t>
            </a:r>
            <a:r>
              <a:rPr lang="ko-KR" altLang="en-US" sz="1100" b="1" dirty="0"/>
              <a:t>, </a:t>
            </a:r>
            <a:r>
              <a:rPr lang="ko-KR" altLang="en-US" sz="1100" b="1" dirty="0" err="1"/>
              <a:t>status</a:t>
            </a:r>
            <a:r>
              <a:rPr lang="ko-KR" altLang="en-US" sz="1100" b="1" dirty="0"/>
              <a:t>)~</a:t>
            </a:r>
            <a:r>
              <a:rPr lang="ko-KR" altLang="en-US" sz="1100" b="1" dirty="0" err="1"/>
              <a:t>ph.ecog+sex+age,lung</a:t>
            </a:r>
            <a:r>
              <a:rPr lang="ko-KR" altLang="en-US" sz="1100" b="1" dirty="0"/>
              <a:t>, </a:t>
            </a:r>
            <a:r>
              <a:rPr lang="ko-KR" altLang="en-US" sz="1100" b="1" dirty="0" err="1"/>
              <a:t>dist</a:t>
            </a:r>
            <a:r>
              <a:rPr lang="ko-KR" altLang="en-US" sz="1100" b="1" dirty="0"/>
              <a:t>='</a:t>
            </a:r>
            <a:r>
              <a:rPr lang="ko-KR" altLang="en-US" sz="1100" b="1" dirty="0" err="1"/>
              <a:t>weibull</a:t>
            </a:r>
            <a:r>
              <a:rPr lang="ko-KR" altLang="en-US" sz="1100" b="1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47648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678344" y="1020134"/>
            <a:ext cx="8219470" cy="1938992"/>
            <a:chOff x="776818" y="1322589"/>
            <a:chExt cx="8219470" cy="1938992"/>
          </a:xfrm>
        </p:grpSpPr>
        <p:sp>
          <p:nvSpPr>
            <p:cNvPr id="4" name="직사각형 3"/>
            <p:cNvSpPr/>
            <p:nvPr/>
          </p:nvSpPr>
          <p:spPr>
            <a:xfrm>
              <a:off x="776818" y="1322589"/>
              <a:ext cx="1326668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b="1" dirty="0" err="1"/>
                <a:t>inst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time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status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ko-KR" altLang="en-US" sz="1200" b="1" dirty="0" err="1"/>
                <a:t>age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sex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ph.ecog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ph.karno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pat.karno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meal.cal</a:t>
              </a:r>
              <a:r>
                <a:rPr lang="ko-KR" altLang="en-US" sz="1200" b="1" dirty="0"/>
                <a:t>:</a:t>
              </a:r>
            </a:p>
            <a:p>
              <a:r>
                <a:rPr lang="ko-KR" altLang="en-US" sz="1200" b="1" dirty="0" err="1"/>
                <a:t>wt.loss</a:t>
              </a:r>
              <a:r>
                <a:rPr lang="ko-KR" altLang="en-US" sz="1200" b="1" dirty="0"/>
                <a:t>: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20128" y="1322589"/>
              <a:ext cx="7376160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 err="1"/>
                <a:t>Institution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code</a:t>
              </a:r>
              <a:endParaRPr lang="ko-KR" altLang="en-US" sz="1200" dirty="0"/>
            </a:p>
            <a:p>
              <a:r>
                <a:rPr lang="ko-KR" altLang="en-US" sz="1200" dirty="0" err="1"/>
                <a:t>Survival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time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days</a:t>
              </a:r>
              <a:endParaRPr lang="ko-KR" altLang="en-US" sz="1200" dirty="0"/>
            </a:p>
            <a:p>
              <a:r>
                <a:rPr lang="ko-KR" altLang="en-US" sz="1200" dirty="0" err="1"/>
                <a:t>censoring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status</a:t>
              </a:r>
              <a:r>
                <a:rPr lang="ko-KR" altLang="en-US" sz="1200" dirty="0"/>
                <a:t> 1=</a:t>
              </a:r>
              <a:r>
                <a:rPr lang="ko-KR" altLang="en-US" sz="1200" dirty="0" err="1"/>
                <a:t>censored</a:t>
              </a:r>
              <a:r>
                <a:rPr lang="ko-KR" altLang="en-US" sz="1200" dirty="0"/>
                <a:t>, 2=</a:t>
              </a:r>
              <a:r>
                <a:rPr lang="ko-KR" altLang="en-US" sz="1200" dirty="0" err="1"/>
                <a:t>dead</a:t>
              </a:r>
              <a:endParaRPr lang="ko-KR" altLang="en-US" sz="1200" dirty="0"/>
            </a:p>
            <a:p>
              <a:r>
                <a:rPr lang="ko-KR" altLang="en-US" sz="1200" dirty="0" err="1"/>
                <a:t>Age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years</a:t>
              </a:r>
              <a:endParaRPr lang="ko-KR" altLang="en-US" sz="1200" dirty="0"/>
            </a:p>
            <a:p>
              <a:r>
                <a:rPr lang="ko-KR" altLang="en-US" sz="1200" dirty="0" err="1"/>
                <a:t>Male</a:t>
              </a:r>
              <a:r>
                <a:rPr lang="ko-KR" altLang="en-US" sz="1200" dirty="0"/>
                <a:t>=1 </a:t>
              </a:r>
              <a:r>
                <a:rPr lang="ko-KR" altLang="en-US" sz="1200" dirty="0" err="1"/>
                <a:t>Female</a:t>
              </a:r>
              <a:r>
                <a:rPr lang="ko-KR" altLang="en-US" sz="1200" dirty="0"/>
                <a:t>=2</a:t>
              </a:r>
            </a:p>
            <a:p>
              <a:r>
                <a:rPr lang="ko-KR" altLang="en-US" sz="1200" dirty="0"/>
                <a:t>ECOG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(0=</a:t>
              </a:r>
              <a:r>
                <a:rPr lang="ko-KR" altLang="en-US" sz="1200" dirty="0" err="1"/>
                <a:t>good</a:t>
              </a:r>
              <a:r>
                <a:rPr lang="ko-KR" altLang="en-US" sz="1200" dirty="0"/>
                <a:t> 5=</a:t>
              </a:r>
              <a:r>
                <a:rPr lang="ko-KR" altLang="en-US" sz="1200" dirty="0" err="1"/>
                <a:t>dead</a:t>
              </a:r>
              <a:r>
                <a:rPr lang="ko-KR" altLang="en-US" sz="1200" dirty="0"/>
                <a:t>)</a:t>
              </a:r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(</a:t>
              </a:r>
              <a:r>
                <a:rPr lang="ko-KR" altLang="en-US" sz="1200" dirty="0" err="1"/>
                <a:t>bad</a:t>
              </a:r>
              <a:r>
                <a:rPr lang="ko-KR" altLang="en-US" sz="1200" dirty="0"/>
                <a:t>=0-good=100)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physician</a:t>
              </a:r>
              <a:endParaRPr lang="ko-KR" altLang="en-US" sz="1200" dirty="0"/>
            </a:p>
            <a:p>
              <a:r>
                <a:rPr lang="ko-KR" altLang="en-US" sz="1200" dirty="0" err="1"/>
                <a:t>Karnofsky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performance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score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rated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by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patient</a:t>
              </a:r>
              <a:endParaRPr lang="ko-KR" altLang="en-US" sz="1200" dirty="0"/>
            </a:p>
            <a:p>
              <a:r>
                <a:rPr lang="ko-KR" altLang="en-US" sz="1200" dirty="0" err="1"/>
                <a:t>Calories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consumed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meals</a:t>
              </a:r>
              <a:endParaRPr lang="ko-KR" altLang="en-US" sz="1200" dirty="0"/>
            </a:p>
            <a:p>
              <a:r>
                <a:rPr lang="ko-KR" altLang="en-US" sz="1200" dirty="0" err="1"/>
                <a:t>Weight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loss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in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last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six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months</a:t>
              </a:r>
              <a:endParaRPr lang="ko-KR" altLang="en-US" sz="12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13641"/>
              </p:ext>
            </p:extLst>
          </p:nvPr>
        </p:nvGraphicFramePr>
        <p:xfrm>
          <a:off x="678344" y="3922075"/>
          <a:ext cx="3429000" cy="12573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845297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297834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27929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585629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3159374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Variables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Std.Error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4798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(Intercept)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6.27344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0.45358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13.83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&lt;2e-16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8168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ph.ecog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-0.33964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0.08348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-4.07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4.70E-05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744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0.40109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0.12373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0.0012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6758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-0.00748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0.00676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0.269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57018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Log(scale)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-0.31319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0.06135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-5.11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3.30E-07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991216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952926" y="5169417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900" dirty="0" err="1"/>
              <a:t>Scale</a:t>
            </a:r>
            <a:r>
              <a:rPr lang="ko-KR" altLang="en-US" sz="900" dirty="0"/>
              <a:t>= 0.731</a:t>
            </a:r>
            <a:endParaRPr lang="en-US" altLang="ko-KR" sz="900" dirty="0"/>
          </a:p>
          <a:p>
            <a:pPr algn="r"/>
            <a:r>
              <a:rPr lang="en-US" altLang="ko-KR" sz="900" dirty="0"/>
              <a:t>p= 1.39e-06</a:t>
            </a:r>
          </a:p>
          <a:p>
            <a:pPr algn="r"/>
            <a:r>
              <a:rPr lang="en-US" altLang="ko-KR" sz="900" dirty="0" err="1"/>
              <a:t>Chisq</a:t>
            </a:r>
            <a:r>
              <a:rPr lang="en-US" altLang="ko-KR" sz="900" dirty="0"/>
              <a:t>= 29.98</a:t>
            </a:r>
          </a:p>
          <a:p>
            <a:pPr algn="r"/>
            <a:r>
              <a:rPr lang="en-US" altLang="ko-KR" sz="900" dirty="0"/>
              <a:t>No. NR Iterations: 5</a:t>
            </a:r>
            <a:endParaRPr lang="ko-KR" altLang="en-US" sz="900" dirty="0"/>
          </a:p>
        </p:txBody>
      </p:sp>
      <p:sp>
        <p:nvSpPr>
          <p:cNvPr id="12" name="직사각형 11"/>
          <p:cNvSpPr/>
          <p:nvPr/>
        </p:nvSpPr>
        <p:spPr>
          <a:xfrm>
            <a:off x="678344" y="6050025"/>
            <a:ext cx="11089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A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log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likelihood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test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shows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that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model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is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significantly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better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than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null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model</a:t>
            </a:r>
            <a:r>
              <a:rPr lang="ko-KR" altLang="en-US" sz="1600" b="1" dirty="0">
                <a:solidFill>
                  <a:srgbClr val="FF0000"/>
                </a:solidFill>
              </a:rPr>
              <a:t> (</a:t>
            </a:r>
            <a:r>
              <a:rPr lang="ko-KR" altLang="en-US" sz="1600" b="1" dirty="0" err="1">
                <a:solidFill>
                  <a:srgbClr val="FF0000"/>
                </a:solidFill>
              </a:rPr>
              <a:t>P</a:t>
            </a:r>
            <a:r>
              <a:rPr lang="ko-KR" altLang="en-US" sz="1600" b="1" dirty="0">
                <a:solidFill>
                  <a:srgbClr val="FF0000"/>
                </a:solidFill>
              </a:rPr>
              <a:t>=1.4e–06).</a:t>
            </a:r>
          </a:p>
          <a:p>
            <a:r>
              <a:rPr lang="ko-KR" altLang="en-US" sz="1600" b="1" dirty="0" err="1">
                <a:solidFill>
                  <a:srgbClr val="FF0000"/>
                </a:solidFill>
              </a:rPr>
              <a:t>However</a:t>
            </a:r>
            <a:r>
              <a:rPr lang="ko-KR" altLang="en-US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</a:rPr>
              <a:t>the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estimated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coefficients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are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not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clinically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meaningful</a:t>
            </a:r>
            <a:r>
              <a:rPr lang="ko-KR" altLang="en-US" sz="16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56" y="1495431"/>
            <a:ext cx="4557831" cy="10154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6762" y="3539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 dirty="0" err="1"/>
              <a:t>wei.lung</a:t>
            </a:r>
            <a:r>
              <a:rPr lang="ko-KR" altLang="en-US" sz="1100" b="1" dirty="0"/>
              <a:t>&lt;-</a:t>
            </a:r>
            <a:r>
              <a:rPr lang="ko-KR" altLang="en-US" sz="1100" b="1" dirty="0" err="1"/>
              <a:t>survreg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Surv</a:t>
            </a:r>
            <a:r>
              <a:rPr lang="ko-KR" altLang="en-US" sz="1100" b="1" dirty="0"/>
              <a:t>(</a:t>
            </a:r>
            <a:r>
              <a:rPr lang="ko-KR" altLang="en-US" sz="1100" b="1" dirty="0" err="1"/>
              <a:t>time</a:t>
            </a:r>
            <a:r>
              <a:rPr lang="ko-KR" altLang="en-US" sz="1100" b="1" dirty="0"/>
              <a:t>, </a:t>
            </a:r>
            <a:r>
              <a:rPr lang="ko-KR" altLang="en-US" sz="1100" b="1" dirty="0" err="1"/>
              <a:t>status</a:t>
            </a:r>
            <a:r>
              <a:rPr lang="ko-KR" altLang="en-US" sz="1100" b="1" dirty="0"/>
              <a:t>)~</a:t>
            </a:r>
            <a:r>
              <a:rPr lang="ko-KR" altLang="en-US" sz="1100" b="1" dirty="0" err="1"/>
              <a:t>ph.ecog+sex+age,lung</a:t>
            </a:r>
            <a:r>
              <a:rPr lang="ko-KR" altLang="en-US" sz="1100" b="1" dirty="0"/>
              <a:t>, </a:t>
            </a:r>
            <a:r>
              <a:rPr lang="ko-KR" altLang="en-US" sz="1100" b="1" dirty="0" err="1"/>
              <a:t>dist</a:t>
            </a:r>
            <a:r>
              <a:rPr lang="ko-KR" altLang="en-US" sz="1100" b="1" dirty="0"/>
              <a:t>='</a:t>
            </a:r>
            <a:r>
              <a:rPr lang="ko-KR" altLang="en-US" sz="1100" b="1" dirty="0" err="1"/>
              <a:t>weibull</a:t>
            </a:r>
            <a:r>
              <a:rPr lang="ko-KR" altLang="en-US" sz="1100" b="1" dirty="0"/>
              <a:t>')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201" y="4759703"/>
            <a:ext cx="1657350" cy="101917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5503492" y="5272755"/>
            <a:ext cx="1051132" cy="77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577128" y="4819167"/>
            <a:ext cx="341313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Weibull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regression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model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can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be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written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both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accelerated</a:t>
            </a:r>
            <a:r>
              <a:rPr lang="ko-KR" altLang="en-US" sz="1050" dirty="0"/>
              <a:t> and </a:t>
            </a:r>
            <a:r>
              <a:rPr lang="ko-KR" altLang="en-US" sz="1050" dirty="0" err="1"/>
              <a:t>proportional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forms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allowing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simultaneous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description</a:t>
            </a:r>
            <a:r>
              <a:rPr lang="ko-KR" altLang="en-US" sz="1050" dirty="0"/>
              <a:t> of </a:t>
            </a:r>
            <a:r>
              <a:rPr lang="ko-KR" altLang="en-US" sz="1050" dirty="0" err="1"/>
              <a:t>treatment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effect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terms</a:t>
            </a:r>
            <a:r>
              <a:rPr lang="ko-KR" altLang="en-US" sz="1050" dirty="0"/>
              <a:t> of HR and </a:t>
            </a:r>
            <a:r>
              <a:rPr lang="ko-KR" altLang="en-US" sz="1050" dirty="0" err="1"/>
              <a:t>relative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change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survival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time</a:t>
            </a:r>
            <a:r>
              <a:rPr lang="ko-KR" altLang="en-US" sz="1050" dirty="0"/>
              <a:t> [</a:t>
            </a:r>
            <a:r>
              <a:rPr lang="ko-KR" altLang="en-US" sz="1050" dirty="0" err="1"/>
              <a:t>event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time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ratio</a:t>
            </a:r>
            <a:r>
              <a:rPr lang="ko-KR" altLang="en-US" sz="1050" dirty="0"/>
              <a:t> (ETR)]</a:t>
            </a:r>
          </a:p>
        </p:txBody>
      </p:sp>
    </p:spTree>
    <p:extLst>
      <p:ext uri="{BB962C8B-B14F-4D97-AF65-F5344CB8AC3E}">
        <p14:creationId xmlns:p14="http://schemas.microsoft.com/office/powerpoint/2010/main" val="3683651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8" y="957270"/>
            <a:ext cx="5818909" cy="581025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25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Weibull Distribution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42" y="5451912"/>
            <a:ext cx="1320701" cy="8121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18705" y="1538242"/>
            <a:ext cx="8467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Age: 80</a:t>
            </a:r>
          </a:p>
          <a:p>
            <a:pPr algn="r"/>
            <a:r>
              <a:rPr lang="en-US" altLang="ko-KR" sz="1100" dirty="0"/>
              <a:t>Sex: 2</a:t>
            </a:r>
          </a:p>
          <a:p>
            <a:pPr algn="r"/>
            <a:r>
              <a:rPr lang="en-US" altLang="ko-KR" sz="1100" dirty="0" err="1"/>
              <a:t>Ph.ecog</a:t>
            </a:r>
            <a:r>
              <a:rPr lang="en-US" altLang="ko-KR" sz="1100" dirty="0"/>
              <a:t>: 0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0448489" y="1538242"/>
            <a:ext cx="8467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Age: 20</a:t>
            </a:r>
          </a:p>
          <a:p>
            <a:pPr algn="r"/>
            <a:r>
              <a:rPr lang="en-US" altLang="ko-KR" sz="1100" dirty="0"/>
              <a:t>Sex: 2</a:t>
            </a:r>
          </a:p>
          <a:p>
            <a:pPr algn="r"/>
            <a:r>
              <a:rPr lang="en-US" altLang="ko-KR" sz="1100" dirty="0" err="1"/>
              <a:t>Ph.ecog</a:t>
            </a:r>
            <a:r>
              <a:rPr lang="en-US" altLang="ko-KR" sz="1100" dirty="0"/>
              <a:t>: 4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7518705" y="4426876"/>
            <a:ext cx="8467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Age: 80</a:t>
            </a:r>
          </a:p>
          <a:p>
            <a:pPr algn="r"/>
            <a:r>
              <a:rPr lang="en-US" altLang="ko-KR" sz="1100" dirty="0"/>
              <a:t>Sex: 1</a:t>
            </a:r>
          </a:p>
          <a:p>
            <a:pPr algn="r"/>
            <a:r>
              <a:rPr lang="en-US" altLang="ko-KR" sz="1100" dirty="0" err="1"/>
              <a:t>Ph.ecog</a:t>
            </a:r>
            <a:r>
              <a:rPr lang="en-US" altLang="ko-KR" sz="1100" dirty="0"/>
              <a:t>: 0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0448488" y="4426876"/>
            <a:ext cx="8467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Age: 20</a:t>
            </a:r>
          </a:p>
          <a:p>
            <a:pPr algn="r"/>
            <a:r>
              <a:rPr lang="en-US" altLang="ko-KR" sz="1100" dirty="0"/>
              <a:t>Sex: 1</a:t>
            </a:r>
          </a:p>
          <a:p>
            <a:pPr algn="r"/>
            <a:r>
              <a:rPr lang="en-US" altLang="ko-KR" sz="1100" dirty="0" err="1"/>
              <a:t>Ph.ecog</a:t>
            </a:r>
            <a:r>
              <a:rPr lang="en-US" altLang="ko-KR" sz="1100" dirty="0"/>
              <a:t>: 4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42" y="1047045"/>
            <a:ext cx="4245913" cy="337983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27" y="5197996"/>
            <a:ext cx="27286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F</a:t>
            </a:r>
            <a:r>
              <a:rPr lang="ko-KR" altLang="en-US" sz="1050" dirty="0" err="1"/>
              <a:t>ailure-time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form</a:t>
            </a:r>
            <a:r>
              <a:rPr lang="ko-KR" altLang="en-US" sz="1050" dirty="0"/>
              <a:t> of </a:t>
            </a:r>
            <a:r>
              <a:rPr lang="ko-KR" altLang="en-US" sz="1050" dirty="0" err="1"/>
              <a:t>the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hazard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function</a:t>
            </a:r>
            <a:r>
              <a:rPr lang="ko-KR" altLang="en-US" sz="1050" dirty="0"/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493392" y="5534823"/>
            <a:ext cx="31999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Hazard Ratio</a:t>
            </a:r>
          </a:p>
          <a:p>
            <a:pPr marL="285750" indent="-285750">
              <a:buFontTx/>
              <a:buChar char="-"/>
            </a:pPr>
            <a:r>
              <a:rPr lang="en-US" altLang="ko-KR" b="1" dirty="0"/>
              <a:t>Event Time Ratios</a:t>
            </a:r>
          </a:p>
          <a:p>
            <a:r>
              <a:rPr lang="en-US" altLang="ko-KR" dirty="0"/>
              <a:t>    (M</a:t>
            </a:r>
            <a:r>
              <a:rPr lang="ko-KR" altLang="en-US" dirty="0" err="1"/>
              <a:t>edian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 </a:t>
            </a:r>
            <a:r>
              <a:rPr lang="ko-KR" altLang="en-US" dirty="0" err="1"/>
              <a:t>until</a:t>
            </a:r>
            <a:r>
              <a:rPr lang="ko-KR" altLang="en-US" dirty="0"/>
              <a:t> </a:t>
            </a:r>
            <a:r>
              <a:rPr lang="ko-KR" altLang="en-US" dirty="0" err="1"/>
              <a:t>death</a:t>
            </a:r>
            <a:r>
              <a:rPr lang="en-US" altLang="ko-KR" dirty="0"/>
              <a:t>)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644763" y="6488668"/>
            <a:ext cx="5061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Carroll, Kevin J. "On the use and utility of the Weibull model in the analysis of survival data." Controlled clinical trials 24.6 (2003): 682-701.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8192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70806" y="1965353"/>
            <a:ext cx="6805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Weibull-Time-to-Event RNN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81008" y="1931037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754323" y="2673239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example WTTE-RNN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5" y="1245550"/>
            <a:ext cx="68484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05" y="1653650"/>
            <a:ext cx="4431880" cy="897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9055743" y="2992726"/>
                <a:ext cx="11246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ko-KR" smtClean="0"/>
                        <m:t>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𝑆𝑐𝑎𝑙𝑒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𝑆h𝑎𝑝𝑒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43" y="2992726"/>
                <a:ext cx="1124603" cy="646331"/>
              </a:xfrm>
              <a:prstGeom prst="rect">
                <a:avLst/>
              </a:prstGeom>
              <a:blipFill>
                <a:blip r:embed="rId5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42981" y="3711036"/>
            <a:ext cx="395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r>
              <a:rPr lang="ko-KR" altLang="en-US" sz="1400" b="1" dirty="0"/>
              <a:t>가지를 추론하면</a:t>
            </a:r>
            <a:r>
              <a:rPr lang="en-US" altLang="ko-KR" sz="1400" b="1" dirty="0"/>
              <a:t>, x</a:t>
            </a:r>
            <a:r>
              <a:rPr lang="ko-KR" altLang="en-US" sz="1400" b="1" dirty="0"/>
              <a:t>값에 따른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PDF</a:t>
            </a:r>
            <a:r>
              <a:rPr lang="ko-KR" altLang="en-US" sz="1400" b="1" dirty="0"/>
              <a:t>는 자동으로 계산 가능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616062" y="4579608"/>
            <a:ext cx="3950125" cy="2130065"/>
            <a:chOff x="7616062" y="4655583"/>
            <a:chExt cx="3950125" cy="2130065"/>
          </a:xfrm>
        </p:grpSpPr>
        <p:sp>
          <p:nvSpPr>
            <p:cNvPr id="24" name="TextBox 23"/>
            <p:cNvSpPr txBox="1"/>
            <p:nvPr/>
          </p:nvSpPr>
          <p:spPr>
            <a:xfrm>
              <a:off x="7616062" y="4655583"/>
              <a:ext cx="395012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앞서 예로 들었던  </a:t>
              </a:r>
              <a:r>
                <a:rPr lang="en-US" altLang="ko-KR" sz="1050" dirty="0"/>
                <a:t>Gaussian </a:t>
              </a:r>
              <a:r>
                <a:rPr lang="en-US" altLang="ko-KR" sz="1050" dirty="0" err="1"/>
                <a:t>distributio</a:t>
              </a:r>
              <a:r>
                <a:rPr lang="ko-KR" altLang="en-US" sz="1050" dirty="0"/>
                <a:t>에서</a:t>
              </a:r>
              <a:r>
                <a:rPr lang="en-US" altLang="ko-KR" sz="1050" dirty="0"/>
                <a:t>,</a:t>
              </a:r>
            </a:p>
            <a:p>
              <a:r>
                <a:rPr lang="ko-KR" altLang="en-US" sz="1050" dirty="0"/>
                <a:t>서울고 학생의 평균과 표준편차를 알면</a:t>
              </a:r>
              <a:r>
                <a:rPr lang="en-US" altLang="ko-KR" sz="1050" dirty="0"/>
                <a:t>,</a:t>
              </a:r>
            </a:p>
            <a:p>
              <a:r>
                <a:rPr lang="ko-KR" altLang="en-US" sz="1050" dirty="0"/>
                <a:t>키 </a:t>
              </a:r>
              <a:r>
                <a:rPr lang="en-US" altLang="ko-KR" sz="1050" dirty="0"/>
                <a:t>163cm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PDF</a:t>
              </a:r>
              <a:r>
                <a:rPr lang="ko-KR" altLang="en-US" sz="1050" dirty="0"/>
                <a:t>값을 알 수 있다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2981" y="5243721"/>
              <a:ext cx="1892568" cy="154192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580120" y="4503634"/>
            <a:ext cx="3657600" cy="2217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0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864829" y="1126506"/>
            <a:ext cx="7575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Char Recurrent Neural Network combined by Weibull distribution </a:t>
            </a:r>
            <a:endParaRPr lang="ko-KR" altLang="en-US" sz="2000" dirty="0"/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050037"/>
              </p:ext>
            </p:extLst>
          </p:nvPr>
        </p:nvGraphicFramePr>
        <p:xfrm>
          <a:off x="1655069" y="1540962"/>
          <a:ext cx="6158000" cy="523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54257" y="2663182"/>
                <a:ext cx="6326332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𝑠𝑐𝑎𝑙𝑒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𝑠𝑐𝑎𝑙𝑒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𝑖𝑚𝑒</m:t>
                              </m:r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𝑠𝑐𝑎𝑙𝑒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𝑖𝑚𝑒</m:t>
                                  </m:r>
                                </m:num>
                                <m:den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𝑠𝑐𝑎𝑙𝑒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257" y="2663182"/>
                <a:ext cx="6326332" cy="467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30012" y="3197327"/>
                <a:ext cx="6326332" cy="366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𝐶𝐷𝐹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𝑠𝑐𝑎𝑙𝑒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𝑖𝑚𝑒</m:t>
                                  </m:r>
                                </m:num>
                                <m:den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𝑠𝑐𝑎𝑙𝑒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012" y="3197327"/>
                <a:ext cx="6326332" cy="366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9536597" y="4597226"/>
                <a:ext cx="1087542" cy="57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𝑆h𝑎𝑝𝑒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𝑆𝑐𝑎𝑙𝑒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97" y="4597226"/>
                <a:ext cx="1087542" cy="572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7607624" y="4698792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Estimating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860510" y="4766805"/>
            <a:ext cx="657546" cy="2862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8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091431"/>
            <a:ext cx="2743200" cy="365125"/>
          </a:xfrm>
        </p:spPr>
        <p:txBody>
          <a:bodyPr/>
          <a:lstStyle/>
          <a:p>
            <a:fld id="{2FB67E72-CDC5-4438-BA1B-694045F04605}" type="datetime1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1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091431"/>
            <a:ext cx="4114800" cy="365125"/>
          </a:xfrm>
        </p:spPr>
        <p:txBody>
          <a:bodyPr/>
          <a:lstStyle/>
          <a:p>
            <a:r>
              <a:rPr lang="en-US" altLang="ko-KR"/>
              <a:t>KAIST </a:t>
            </a:r>
            <a:r>
              <a:rPr lang="ko-KR" altLang="en-US"/>
              <a:t>김준태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402861"/>
              </p:ext>
            </p:extLst>
          </p:nvPr>
        </p:nvGraphicFramePr>
        <p:xfrm>
          <a:off x="946150" y="2018549"/>
          <a:ext cx="3711576" cy="3725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" name="오른쪽 화살표 21"/>
          <p:cNvSpPr/>
          <p:nvPr/>
        </p:nvSpPr>
        <p:spPr>
          <a:xfrm>
            <a:off x="4872037" y="3718247"/>
            <a:ext cx="566737" cy="293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927532"/>
              </p:ext>
            </p:extLst>
          </p:nvPr>
        </p:nvGraphicFramePr>
        <p:xfrm>
          <a:off x="5635801" y="2055806"/>
          <a:ext cx="1769136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774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52813"/>
              </p:ext>
            </p:extLst>
          </p:nvPr>
        </p:nvGraphicFramePr>
        <p:xfrm>
          <a:off x="9747606" y="4587496"/>
          <a:ext cx="178716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87694"/>
              </p:ext>
            </p:extLst>
          </p:nvPr>
        </p:nvGraphicFramePr>
        <p:xfrm>
          <a:off x="9699981" y="4501771"/>
          <a:ext cx="178716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908695"/>
              </p:ext>
            </p:extLst>
          </p:nvPr>
        </p:nvGraphicFramePr>
        <p:xfrm>
          <a:off x="9595206" y="4435096"/>
          <a:ext cx="178716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833995"/>
              </p:ext>
            </p:extLst>
          </p:nvPr>
        </p:nvGraphicFramePr>
        <p:xfrm>
          <a:off x="9499956" y="4358896"/>
          <a:ext cx="178716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46930"/>
              </p:ext>
            </p:extLst>
          </p:nvPr>
        </p:nvGraphicFramePr>
        <p:xfrm>
          <a:off x="9814281" y="1954191"/>
          <a:ext cx="168959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12505"/>
              </p:ext>
            </p:extLst>
          </p:nvPr>
        </p:nvGraphicFramePr>
        <p:xfrm>
          <a:off x="9728556" y="1897041"/>
          <a:ext cx="168959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66642"/>
              </p:ext>
            </p:extLst>
          </p:nvPr>
        </p:nvGraphicFramePr>
        <p:xfrm>
          <a:off x="9642831" y="1839891"/>
          <a:ext cx="168959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81475"/>
              </p:ext>
            </p:extLst>
          </p:nvPr>
        </p:nvGraphicFramePr>
        <p:xfrm>
          <a:off x="9528531" y="1763691"/>
          <a:ext cx="168959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05828"/>
              </p:ext>
            </p:extLst>
          </p:nvPr>
        </p:nvGraphicFramePr>
        <p:xfrm>
          <a:off x="9404706" y="4282696"/>
          <a:ext cx="178716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582678"/>
              </p:ext>
            </p:extLst>
          </p:nvPr>
        </p:nvGraphicFramePr>
        <p:xfrm>
          <a:off x="9395182" y="1694747"/>
          <a:ext cx="168959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595206" y="3875264"/>
            <a:ext cx="144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 rot="20103815">
            <a:off x="7920125" y="2593139"/>
            <a:ext cx="561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 rot="2746957">
            <a:off x="7683714" y="3346100"/>
            <a:ext cx="561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ko-KR" altLang="en-US" sz="1600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7477125" y="2466825"/>
            <a:ext cx="1694710" cy="8591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7438928" y="2497116"/>
            <a:ext cx="1751957" cy="235536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519237" y="3326007"/>
            <a:ext cx="1766898" cy="17797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7442988" y="4852480"/>
            <a:ext cx="1828206" cy="25327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779928" y="1321136"/>
            <a:ext cx="128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 rot="18439364">
            <a:off x="8323600" y="3444602"/>
            <a:ext cx="561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ko-KR" altLang="en-US" sz="1600" dirty="0"/>
          </a:p>
        </p:txBody>
      </p:sp>
      <p:sp>
        <p:nvSpPr>
          <p:cNvPr id="43" name="직사각형 42"/>
          <p:cNvSpPr/>
          <p:nvPr/>
        </p:nvSpPr>
        <p:spPr>
          <a:xfrm rot="491800">
            <a:off x="7989712" y="4637541"/>
            <a:ext cx="561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602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08712" y="2881212"/>
            <a:ext cx="4264207" cy="259889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541" y="6134801"/>
            <a:ext cx="1336550" cy="42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</a:rPr>
              <a:t>Input_t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/>
          <p:cNvCxnSpPr>
            <a:stCxn id="4" idx="0"/>
            <a:endCxn id="2" idx="2"/>
          </p:cNvCxnSpPr>
          <p:nvPr/>
        </p:nvCxnSpPr>
        <p:spPr>
          <a:xfrm flipV="1">
            <a:off x="6840816" y="5480102"/>
            <a:ext cx="0" cy="6546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" idx="0"/>
          </p:cNvCxnSpPr>
          <p:nvPr/>
        </p:nvCxnSpPr>
        <p:spPr>
          <a:xfrm flipH="1" flipV="1">
            <a:off x="6840815" y="1622455"/>
            <a:ext cx="1" cy="125875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2912620" y="2336162"/>
            <a:ext cx="39195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27772" y="2336162"/>
            <a:ext cx="0" cy="157927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912620" y="3915435"/>
            <a:ext cx="17960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87809" y="1171776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4"/>
                </a:solidFill>
              </a:rPr>
              <a:t>Output_t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10164" y="3442171"/>
            <a:ext cx="1290928" cy="42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6"/>
                </a:solidFill>
              </a:rPr>
              <a:t>State_t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60125" y="5182527"/>
            <a:ext cx="912444" cy="29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1200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97089" y="3766647"/>
            <a:ext cx="885103" cy="29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1200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4987" y="3510974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dot(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Input_t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2000" b="1" baseline="-25000" dirty="0" err="1">
                <a:solidFill>
                  <a:schemeClr val="bg2">
                    <a:lumMod val="50000"/>
                  </a:schemeClr>
                </a:solidFill>
              </a:rPr>
              <a:t>input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) +</a:t>
            </a: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dot(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State_t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altLang="ko-KR" sz="2000" b="1" baseline="-25000" dirty="0" err="1">
                <a:solidFill>
                  <a:schemeClr val="bg2">
                    <a:lumMod val="50000"/>
                  </a:schemeClr>
                </a:solidFill>
              </a:rPr>
              <a:t>state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) + b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70828" y="2897680"/>
            <a:ext cx="92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Activation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52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6" y="2252262"/>
            <a:ext cx="4432296" cy="25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9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2" y="1618582"/>
            <a:ext cx="4724400" cy="404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35" y="1490395"/>
            <a:ext cx="6048375" cy="3190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6762" y="1415790"/>
            <a:ext cx="4738722" cy="44614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69735" y="1415790"/>
            <a:ext cx="5896452" cy="19512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69735" y="3559360"/>
            <a:ext cx="5896452" cy="11965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68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2" y="3925054"/>
            <a:ext cx="5367204" cy="2675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4" y="1075924"/>
            <a:ext cx="4572000" cy="1304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34" y="903462"/>
            <a:ext cx="2415922" cy="2203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059" y="4193589"/>
            <a:ext cx="4431880" cy="897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799653" y="5163358"/>
                <a:ext cx="11246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ko-KR" smtClean="0"/>
                        <m:t>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𝑆𝑐𝑎𝑙𝑒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𝑆h𝑎𝑝𝑒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653" y="5163358"/>
                <a:ext cx="1124603" cy="646331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87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762" y="224925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WTTE-RNN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ko-K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l-GR" altLang="ko-KR" sz="1600"/>
                                    <m:t>λ</m:t>
                                  </m:r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49" y="224925"/>
                <a:ext cx="1752403" cy="389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8" y="2173466"/>
            <a:ext cx="8506490" cy="3073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860" y="2173466"/>
            <a:ext cx="3598818" cy="28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5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9885" y="3133898"/>
            <a:ext cx="184730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Freeform: Shape 16"/>
          <p:cNvSpPr/>
          <p:nvPr/>
        </p:nvSpPr>
        <p:spPr>
          <a:xfrm>
            <a:off x="4195200" y="2835570"/>
            <a:ext cx="4420618" cy="824138"/>
          </a:xfrm>
          <a:custGeom>
            <a:avLst/>
            <a:gdLst/>
            <a:ahLst/>
            <a:cxnLst/>
            <a:rect l="l" t="t" r="r" b="b"/>
            <a:pathLst>
              <a:path w="4661058" h="868965">
                <a:moveTo>
                  <a:pt x="2418378" y="758027"/>
                </a:moveTo>
                <a:lnTo>
                  <a:pt x="2390151" y="822296"/>
                </a:lnTo>
                <a:lnTo>
                  <a:pt x="2446967" y="822296"/>
                </a:lnTo>
                <a:close/>
                <a:moveTo>
                  <a:pt x="2196920" y="755493"/>
                </a:moveTo>
                <a:lnTo>
                  <a:pt x="2196920" y="814333"/>
                </a:lnTo>
                <a:lnTo>
                  <a:pt x="2230592" y="814333"/>
                </a:lnTo>
                <a:cubicBezTo>
                  <a:pt x="2242152" y="814322"/>
                  <a:pt x="2251030" y="811810"/>
                  <a:pt x="2257227" y="806797"/>
                </a:cubicBezTo>
                <a:cubicBezTo>
                  <a:pt x="2263424" y="801784"/>
                  <a:pt x="2266554" y="794339"/>
                  <a:pt x="2266618" y="784461"/>
                </a:cubicBezTo>
                <a:cubicBezTo>
                  <a:pt x="2266554" y="774858"/>
                  <a:pt x="2263424" y="767631"/>
                  <a:pt x="2257227" y="762780"/>
                </a:cubicBezTo>
                <a:cubicBezTo>
                  <a:pt x="2251030" y="757930"/>
                  <a:pt x="2242152" y="755501"/>
                  <a:pt x="2230592" y="755493"/>
                </a:cubicBezTo>
                <a:close/>
                <a:moveTo>
                  <a:pt x="1615895" y="755493"/>
                </a:moveTo>
                <a:lnTo>
                  <a:pt x="1615895" y="814333"/>
                </a:lnTo>
                <a:lnTo>
                  <a:pt x="1649567" y="814333"/>
                </a:lnTo>
                <a:cubicBezTo>
                  <a:pt x="1661127" y="814322"/>
                  <a:pt x="1670005" y="811810"/>
                  <a:pt x="1676202" y="806797"/>
                </a:cubicBezTo>
                <a:cubicBezTo>
                  <a:pt x="1682398" y="801784"/>
                  <a:pt x="1685529" y="794339"/>
                  <a:pt x="1685593" y="784461"/>
                </a:cubicBezTo>
                <a:cubicBezTo>
                  <a:pt x="1685529" y="774858"/>
                  <a:pt x="1682398" y="767631"/>
                  <a:pt x="1676202" y="762780"/>
                </a:cubicBezTo>
                <a:cubicBezTo>
                  <a:pt x="1670005" y="757930"/>
                  <a:pt x="1661127" y="755501"/>
                  <a:pt x="1649567" y="755493"/>
                </a:cubicBezTo>
                <a:close/>
                <a:moveTo>
                  <a:pt x="3198952" y="754951"/>
                </a:moveTo>
                <a:cubicBezTo>
                  <a:pt x="3189423" y="755051"/>
                  <a:pt x="3180765" y="757304"/>
                  <a:pt x="3172980" y="761708"/>
                </a:cubicBezTo>
                <a:cubicBezTo>
                  <a:pt x="3165194" y="766113"/>
                  <a:pt x="3158977" y="772066"/>
                  <a:pt x="3154328" y="779569"/>
                </a:cubicBezTo>
                <a:cubicBezTo>
                  <a:pt x="3149680" y="787071"/>
                  <a:pt x="3147298" y="795518"/>
                  <a:pt x="3147182" y="804911"/>
                </a:cubicBezTo>
                <a:cubicBezTo>
                  <a:pt x="3147298" y="814306"/>
                  <a:pt x="3149680" y="822769"/>
                  <a:pt x="3154328" y="830300"/>
                </a:cubicBezTo>
                <a:cubicBezTo>
                  <a:pt x="3158977" y="837831"/>
                  <a:pt x="3165194" y="843814"/>
                  <a:pt x="3172980" y="848247"/>
                </a:cubicBezTo>
                <a:cubicBezTo>
                  <a:pt x="3180765" y="852681"/>
                  <a:pt x="3189423" y="854950"/>
                  <a:pt x="3198952" y="855052"/>
                </a:cubicBezTo>
                <a:cubicBezTo>
                  <a:pt x="3208476" y="854950"/>
                  <a:pt x="3217102" y="852681"/>
                  <a:pt x="3224830" y="848247"/>
                </a:cubicBezTo>
                <a:cubicBezTo>
                  <a:pt x="3232558" y="843814"/>
                  <a:pt x="3238717" y="837831"/>
                  <a:pt x="3243307" y="830300"/>
                </a:cubicBezTo>
                <a:cubicBezTo>
                  <a:pt x="3247897" y="822769"/>
                  <a:pt x="3250248" y="814306"/>
                  <a:pt x="3250360" y="804911"/>
                </a:cubicBezTo>
                <a:cubicBezTo>
                  <a:pt x="3250248" y="795518"/>
                  <a:pt x="3247897" y="787071"/>
                  <a:pt x="3243307" y="779569"/>
                </a:cubicBezTo>
                <a:cubicBezTo>
                  <a:pt x="3238717" y="772066"/>
                  <a:pt x="3232558" y="766113"/>
                  <a:pt x="3224830" y="761708"/>
                </a:cubicBezTo>
                <a:cubicBezTo>
                  <a:pt x="3217102" y="757304"/>
                  <a:pt x="3208476" y="755051"/>
                  <a:pt x="3198952" y="754951"/>
                </a:cubicBezTo>
                <a:close/>
                <a:moveTo>
                  <a:pt x="1941652" y="754951"/>
                </a:moveTo>
                <a:cubicBezTo>
                  <a:pt x="1932123" y="755051"/>
                  <a:pt x="1923466" y="757304"/>
                  <a:pt x="1915680" y="761708"/>
                </a:cubicBezTo>
                <a:cubicBezTo>
                  <a:pt x="1907894" y="766113"/>
                  <a:pt x="1901677" y="772066"/>
                  <a:pt x="1897029" y="779569"/>
                </a:cubicBezTo>
                <a:cubicBezTo>
                  <a:pt x="1892380" y="787071"/>
                  <a:pt x="1889998" y="795518"/>
                  <a:pt x="1889882" y="804911"/>
                </a:cubicBezTo>
                <a:cubicBezTo>
                  <a:pt x="1889998" y="814306"/>
                  <a:pt x="1892380" y="822769"/>
                  <a:pt x="1897029" y="830300"/>
                </a:cubicBezTo>
                <a:cubicBezTo>
                  <a:pt x="1901677" y="837831"/>
                  <a:pt x="1907894" y="843814"/>
                  <a:pt x="1915680" y="848247"/>
                </a:cubicBezTo>
                <a:cubicBezTo>
                  <a:pt x="1923466" y="852681"/>
                  <a:pt x="1932123" y="854950"/>
                  <a:pt x="1941652" y="855052"/>
                </a:cubicBezTo>
                <a:cubicBezTo>
                  <a:pt x="1951176" y="854950"/>
                  <a:pt x="1959802" y="852681"/>
                  <a:pt x="1967530" y="848247"/>
                </a:cubicBezTo>
                <a:cubicBezTo>
                  <a:pt x="1975258" y="843814"/>
                  <a:pt x="1981417" y="837831"/>
                  <a:pt x="1986007" y="830300"/>
                </a:cubicBezTo>
                <a:cubicBezTo>
                  <a:pt x="1990597" y="822769"/>
                  <a:pt x="1992948" y="814306"/>
                  <a:pt x="1993060" y="804911"/>
                </a:cubicBezTo>
                <a:cubicBezTo>
                  <a:pt x="1992948" y="795518"/>
                  <a:pt x="1990597" y="787071"/>
                  <a:pt x="1986007" y="779569"/>
                </a:cubicBezTo>
                <a:cubicBezTo>
                  <a:pt x="1981417" y="772066"/>
                  <a:pt x="1975258" y="766113"/>
                  <a:pt x="1967530" y="761708"/>
                </a:cubicBezTo>
                <a:cubicBezTo>
                  <a:pt x="1959802" y="757304"/>
                  <a:pt x="1951176" y="755051"/>
                  <a:pt x="1941652" y="754951"/>
                </a:cubicBezTo>
                <a:close/>
                <a:moveTo>
                  <a:pt x="1503501" y="754951"/>
                </a:moveTo>
                <a:cubicBezTo>
                  <a:pt x="1493972" y="755051"/>
                  <a:pt x="1485315" y="757304"/>
                  <a:pt x="1477529" y="761708"/>
                </a:cubicBezTo>
                <a:cubicBezTo>
                  <a:pt x="1469743" y="766113"/>
                  <a:pt x="1463526" y="772066"/>
                  <a:pt x="1458878" y="779569"/>
                </a:cubicBezTo>
                <a:cubicBezTo>
                  <a:pt x="1454230" y="787071"/>
                  <a:pt x="1451848" y="795518"/>
                  <a:pt x="1451731" y="804911"/>
                </a:cubicBezTo>
                <a:cubicBezTo>
                  <a:pt x="1451848" y="814306"/>
                  <a:pt x="1454230" y="822769"/>
                  <a:pt x="1458878" y="830300"/>
                </a:cubicBezTo>
                <a:cubicBezTo>
                  <a:pt x="1463526" y="837831"/>
                  <a:pt x="1469743" y="843814"/>
                  <a:pt x="1477529" y="848247"/>
                </a:cubicBezTo>
                <a:cubicBezTo>
                  <a:pt x="1485315" y="852681"/>
                  <a:pt x="1493972" y="854950"/>
                  <a:pt x="1503501" y="855052"/>
                </a:cubicBezTo>
                <a:cubicBezTo>
                  <a:pt x="1513026" y="854950"/>
                  <a:pt x="1521652" y="852681"/>
                  <a:pt x="1529380" y="848247"/>
                </a:cubicBezTo>
                <a:cubicBezTo>
                  <a:pt x="1537108" y="843814"/>
                  <a:pt x="1543267" y="837831"/>
                  <a:pt x="1547857" y="830300"/>
                </a:cubicBezTo>
                <a:cubicBezTo>
                  <a:pt x="1552447" y="822769"/>
                  <a:pt x="1554798" y="814306"/>
                  <a:pt x="1554910" y="804911"/>
                </a:cubicBezTo>
                <a:cubicBezTo>
                  <a:pt x="1554798" y="795518"/>
                  <a:pt x="1552447" y="787071"/>
                  <a:pt x="1547857" y="779569"/>
                </a:cubicBezTo>
                <a:cubicBezTo>
                  <a:pt x="1543267" y="772066"/>
                  <a:pt x="1537108" y="766113"/>
                  <a:pt x="1529380" y="761708"/>
                </a:cubicBezTo>
                <a:cubicBezTo>
                  <a:pt x="1521652" y="757304"/>
                  <a:pt x="1513026" y="755051"/>
                  <a:pt x="1503501" y="754951"/>
                </a:cubicBezTo>
                <a:close/>
                <a:moveTo>
                  <a:pt x="3296890" y="741581"/>
                </a:moveTo>
                <a:lnTo>
                  <a:pt x="3311888" y="741581"/>
                </a:lnTo>
                <a:lnTo>
                  <a:pt x="3387920" y="843452"/>
                </a:lnTo>
                <a:lnTo>
                  <a:pt x="3387920" y="741581"/>
                </a:lnTo>
                <a:lnTo>
                  <a:pt x="3402195" y="741581"/>
                </a:lnTo>
                <a:lnTo>
                  <a:pt x="3402195" y="868241"/>
                </a:lnTo>
                <a:lnTo>
                  <a:pt x="3387377" y="868241"/>
                </a:lnTo>
                <a:lnTo>
                  <a:pt x="3311345" y="766551"/>
                </a:lnTo>
                <a:lnTo>
                  <a:pt x="3311345" y="868241"/>
                </a:lnTo>
                <a:lnTo>
                  <a:pt x="3296890" y="868241"/>
                </a:lnTo>
                <a:close/>
                <a:moveTo>
                  <a:pt x="3087340" y="741581"/>
                </a:moveTo>
                <a:lnTo>
                  <a:pt x="3101795" y="741581"/>
                </a:lnTo>
                <a:lnTo>
                  <a:pt x="3101795" y="868241"/>
                </a:lnTo>
                <a:lnTo>
                  <a:pt x="3087340" y="868241"/>
                </a:lnTo>
                <a:close/>
                <a:moveTo>
                  <a:pt x="2965372" y="741581"/>
                </a:moveTo>
                <a:lnTo>
                  <a:pt x="3062533" y="741581"/>
                </a:lnTo>
                <a:lnTo>
                  <a:pt x="3062533" y="755493"/>
                </a:lnTo>
                <a:lnTo>
                  <a:pt x="3021090" y="755493"/>
                </a:lnTo>
                <a:lnTo>
                  <a:pt x="3021090" y="868241"/>
                </a:lnTo>
                <a:lnTo>
                  <a:pt x="3006635" y="868241"/>
                </a:lnTo>
                <a:lnTo>
                  <a:pt x="3006635" y="755493"/>
                </a:lnTo>
                <a:lnTo>
                  <a:pt x="2965372" y="755493"/>
                </a:lnTo>
                <a:close/>
                <a:moveTo>
                  <a:pt x="2830165" y="741581"/>
                </a:moveTo>
                <a:lnTo>
                  <a:pt x="2845163" y="741581"/>
                </a:lnTo>
                <a:lnTo>
                  <a:pt x="2921195" y="843452"/>
                </a:lnTo>
                <a:lnTo>
                  <a:pt x="2921195" y="741581"/>
                </a:lnTo>
                <a:lnTo>
                  <a:pt x="2935470" y="741581"/>
                </a:lnTo>
                <a:lnTo>
                  <a:pt x="2935470" y="868241"/>
                </a:lnTo>
                <a:lnTo>
                  <a:pt x="2920652" y="868241"/>
                </a:lnTo>
                <a:lnTo>
                  <a:pt x="2844620" y="766551"/>
                </a:lnTo>
                <a:lnTo>
                  <a:pt x="2844620" y="868241"/>
                </a:lnTo>
                <a:lnTo>
                  <a:pt x="2830165" y="868241"/>
                </a:lnTo>
                <a:close/>
                <a:moveTo>
                  <a:pt x="2706340" y="741581"/>
                </a:moveTo>
                <a:lnTo>
                  <a:pt x="2792280" y="741581"/>
                </a:lnTo>
                <a:lnTo>
                  <a:pt x="2792280" y="755493"/>
                </a:lnTo>
                <a:lnTo>
                  <a:pt x="2720795" y="755493"/>
                </a:lnTo>
                <a:lnTo>
                  <a:pt x="2720795" y="797140"/>
                </a:lnTo>
                <a:lnTo>
                  <a:pt x="2784679" y="797140"/>
                </a:lnTo>
                <a:lnTo>
                  <a:pt x="2784679" y="811053"/>
                </a:lnTo>
                <a:lnTo>
                  <a:pt x="2720795" y="811053"/>
                </a:lnTo>
                <a:lnTo>
                  <a:pt x="2720795" y="854509"/>
                </a:lnTo>
                <a:lnTo>
                  <a:pt x="2794633" y="854509"/>
                </a:lnTo>
                <a:lnTo>
                  <a:pt x="2794633" y="868241"/>
                </a:lnTo>
                <a:lnTo>
                  <a:pt x="2706340" y="868241"/>
                </a:lnTo>
                <a:close/>
                <a:moveTo>
                  <a:pt x="2584372" y="741581"/>
                </a:moveTo>
                <a:lnTo>
                  <a:pt x="2681533" y="741581"/>
                </a:lnTo>
                <a:lnTo>
                  <a:pt x="2681533" y="755493"/>
                </a:lnTo>
                <a:lnTo>
                  <a:pt x="2640090" y="755493"/>
                </a:lnTo>
                <a:lnTo>
                  <a:pt x="2640090" y="868241"/>
                </a:lnTo>
                <a:lnTo>
                  <a:pt x="2625635" y="868241"/>
                </a:lnTo>
                <a:lnTo>
                  <a:pt x="2625635" y="755493"/>
                </a:lnTo>
                <a:lnTo>
                  <a:pt x="2584372" y="755493"/>
                </a:lnTo>
                <a:close/>
                <a:moveTo>
                  <a:pt x="2479597" y="741581"/>
                </a:moveTo>
                <a:lnTo>
                  <a:pt x="2576758" y="741581"/>
                </a:lnTo>
                <a:lnTo>
                  <a:pt x="2576758" y="755493"/>
                </a:lnTo>
                <a:lnTo>
                  <a:pt x="2535315" y="755493"/>
                </a:lnTo>
                <a:lnTo>
                  <a:pt x="2535315" y="868241"/>
                </a:lnTo>
                <a:lnTo>
                  <a:pt x="2520860" y="868241"/>
                </a:lnTo>
                <a:lnTo>
                  <a:pt x="2520860" y="755493"/>
                </a:lnTo>
                <a:lnTo>
                  <a:pt x="2479597" y="755493"/>
                </a:lnTo>
                <a:close/>
                <a:moveTo>
                  <a:pt x="2411321" y="741581"/>
                </a:moveTo>
                <a:lnTo>
                  <a:pt x="2426339" y="741581"/>
                </a:lnTo>
                <a:lnTo>
                  <a:pt x="2482975" y="868241"/>
                </a:lnTo>
                <a:lnTo>
                  <a:pt x="2467232" y="868241"/>
                </a:lnTo>
                <a:lnTo>
                  <a:pt x="2453119" y="836208"/>
                </a:lnTo>
                <a:lnTo>
                  <a:pt x="2383999" y="836208"/>
                </a:lnTo>
                <a:lnTo>
                  <a:pt x="2369885" y="868241"/>
                </a:lnTo>
                <a:lnTo>
                  <a:pt x="2354505" y="868241"/>
                </a:lnTo>
                <a:close/>
                <a:moveTo>
                  <a:pt x="2182465" y="741581"/>
                </a:moveTo>
                <a:lnTo>
                  <a:pt x="2230592" y="741581"/>
                </a:lnTo>
                <a:cubicBezTo>
                  <a:pt x="2246533" y="741667"/>
                  <a:pt x="2258816" y="745381"/>
                  <a:pt x="2267442" y="752724"/>
                </a:cubicBezTo>
                <a:cubicBezTo>
                  <a:pt x="2276067" y="760067"/>
                  <a:pt x="2280430" y="770525"/>
                  <a:pt x="2280531" y="784099"/>
                </a:cubicBezTo>
                <a:cubicBezTo>
                  <a:pt x="2280490" y="794625"/>
                  <a:pt x="2278042" y="803351"/>
                  <a:pt x="2273187" y="810276"/>
                </a:cubicBezTo>
                <a:cubicBezTo>
                  <a:pt x="2268332" y="817200"/>
                  <a:pt x="2261315" y="822166"/>
                  <a:pt x="2252135" y="825174"/>
                </a:cubicBezTo>
                <a:lnTo>
                  <a:pt x="2281797" y="868241"/>
                </a:lnTo>
                <a:lnTo>
                  <a:pt x="2265351" y="868241"/>
                </a:lnTo>
                <a:lnTo>
                  <a:pt x="2239101" y="827884"/>
                </a:lnTo>
                <a:cubicBezTo>
                  <a:pt x="2237739" y="827978"/>
                  <a:pt x="2236344" y="828061"/>
                  <a:pt x="2234914" y="828132"/>
                </a:cubicBezTo>
                <a:cubicBezTo>
                  <a:pt x="2233485" y="828204"/>
                  <a:pt x="2232044" y="828242"/>
                  <a:pt x="2230592" y="828245"/>
                </a:cubicBezTo>
                <a:lnTo>
                  <a:pt x="2196920" y="828245"/>
                </a:lnTo>
                <a:lnTo>
                  <a:pt x="2196920" y="868241"/>
                </a:lnTo>
                <a:lnTo>
                  <a:pt x="2182465" y="868241"/>
                </a:lnTo>
                <a:close/>
                <a:moveTo>
                  <a:pt x="2036694" y="741581"/>
                </a:moveTo>
                <a:lnTo>
                  <a:pt x="2051150" y="741581"/>
                </a:lnTo>
                <a:lnTo>
                  <a:pt x="2051150" y="816143"/>
                </a:lnTo>
                <a:cubicBezTo>
                  <a:pt x="2051267" y="828532"/>
                  <a:pt x="2054744" y="838093"/>
                  <a:pt x="2061581" y="844827"/>
                </a:cubicBezTo>
                <a:cubicBezTo>
                  <a:pt x="2068419" y="851561"/>
                  <a:pt x="2077915" y="854969"/>
                  <a:pt x="2090071" y="855052"/>
                </a:cubicBezTo>
                <a:cubicBezTo>
                  <a:pt x="2102211" y="854969"/>
                  <a:pt x="2111647" y="851561"/>
                  <a:pt x="2118379" y="844827"/>
                </a:cubicBezTo>
                <a:cubicBezTo>
                  <a:pt x="2125111" y="838093"/>
                  <a:pt x="2128528" y="828532"/>
                  <a:pt x="2128630" y="816143"/>
                </a:cubicBezTo>
                <a:lnTo>
                  <a:pt x="2128630" y="741581"/>
                </a:lnTo>
                <a:lnTo>
                  <a:pt x="2143085" y="741581"/>
                </a:lnTo>
                <a:lnTo>
                  <a:pt x="2143085" y="816143"/>
                </a:lnTo>
                <a:cubicBezTo>
                  <a:pt x="2142946" y="832754"/>
                  <a:pt x="2138252" y="845675"/>
                  <a:pt x="2129001" y="854905"/>
                </a:cubicBezTo>
                <a:cubicBezTo>
                  <a:pt x="2119750" y="864136"/>
                  <a:pt x="2106773" y="868822"/>
                  <a:pt x="2090071" y="868965"/>
                </a:cubicBezTo>
                <a:cubicBezTo>
                  <a:pt x="2073274" y="868822"/>
                  <a:pt x="2060214" y="864136"/>
                  <a:pt x="2050891" y="854905"/>
                </a:cubicBezTo>
                <a:cubicBezTo>
                  <a:pt x="2041569" y="845675"/>
                  <a:pt x="2036836" y="832754"/>
                  <a:pt x="2036694" y="816143"/>
                </a:cubicBezTo>
                <a:close/>
                <a:moveTo>
                  <a:pt x="1763955" y="741581"/>
                </a:moveTo>
                <a:lnTo>
                  <a:pt x="1778976" y="741581"/>
                </a:lnTo>
                <a:lnTo>
                  <a:pt x="1820046" y="807625"/>
                </a:lnTo>
                <a:lnTo>
                  <a:pt x="1860573" y="741581"/>
                </a:lnTo>
                <a:lnTo>
                  <a:pt x="1875413" y="741581"/>
                </a:lnTo>
                <a:lnTo>
                  <a:pt x="1827274" y="824815"/>
                </a:lnTo>
                <a:lnTo>
                  <a:pt x="1827274" y="868241"/>
                </a:lnTo>
                <a:lnTo>
                  <a:pt x="1813000" y="868241"/>
                </a:lnTo>
                <a:lnTo>
                  <a:pt x="1813000" y="825358"/>
                </a:lnTo>
                <a:close/>
                <a:moveTo>
                  <a:pt x="1601439" y="741581"/>
                </a:moveTo>
                <a:lnTo>
                  <a:pt x="1649567" y="741581"/>
                </a:lnTo>
                <a:cubicBezTo>
                  <a:pt x="1665508" y="741667"/>
                  <a:pt x="1677791" y="745381"/>
                  <a:pt x="1686416" y="752724"/>
                </a:cubicBezTo>
                <a:cubicBezTo>
                  <a:pt x="1695042" y="760067"/>
                  <a:pt x="1699405" y="770525"/>
                  <a:pt x="1699505" y="784099"/>
                </a:cubicBezTo>
                <a:cubicBezTo>
                  <a:pt x="1699465" y="794625"/>
                  <a:pt x="1697017" y="803351"/>
                  <a:pt x="1692162" y="810276"/>
                </a:cubicBezTo>
                <a:cubicBezTo>
                  <a:pt x="1687307" y="817200"/>
                  <a:pt x="1680289" y="822166"/>
                  <a:pt x="1671110" y="825174"/>
                </a:cubicBezTo>
                <a:lnTo>
                  <a:pt x="1700772" y="868241"/>
                </a:lnTo>
                <a:lnTo>
                  <a:pt x="1684325" y="868241"/>
                </a:lnTo>
                <a:lnTo>
                  <a:pt x="1658076" y="827884"/>
                </a:lnTo>
                <a:cubicBezTo>
                  <a:pt x="1656714" y="827978"/>
                  <a:pt x="1655319" y="828061"/>
                  <a:pt x="1653889" y="828132"/>
                </a:cubicBezTo>
                <a:cubicBezTo>
                  <a:pt x="1652460" y="828204"/>
                  <a:pt x="1651019" y="828242"/>
                  <a:pt x="1649567" y="828245"/>
                </a:cubicBezTo>
                <a:lnTo>
                  <a:pt x="1615895" y="828245"/>
                </a:lnTo>
                <a:lnTo>
                  <a:pt x="1615895" y="868241"/>
                </a:lnTo>
                <a:lnTo>
                  <a:pt x="1601439" y="868241"/>
                </a:lnTo>
                <a:close/>
                <a:moveTo>
                  <a:pt x="1344264" y="741581"/>
                </a:moveTo>
                <a:lnTo>
                  <a:pt x="1424776" y="741581"/>
                </a:lnTo>
                <a:lnTo>
                  <a:pt x="1424776" y="755493"/>
                </a:lnTo>
                <a:lnTo>
                  <a:pt x="1358720" y="755493"/>
                </a:lnTo>
                <a:lnTo>
                  <a:pt x="1358720" y="800036"/>
                </a:lnTo>
                <a:lnTo>
                  <a:pt x="1417899" y="800036"/>
                </a:lnTo>
                <a:lnTo>
                  <a:pt x="1417899" y="813948"/>
                </a:lnTo>
                <a:lnTo>
                  <a:pt x="1358720" y="813948"/>
                </a:lnTo>
                <a:lnTo>
                  <a:pt x="1358720" y="868241"/>
                </a:lnTo>
                <a:lnTo>
                  <a:pt x="1344264" y="868241"/>
                </a:lnTo>
                <a:close/>
                <a:moveTo>
                  <a:pt x="3198952" y="741219"/>
                </a:moveTo>
                <a:cubicBezTo>
                  <a:pt x="3211394" y="741345"/>
                  <a:pt x="3222588" y="744208"/>
                  <a:pt x="3232533" y="749807"/>
                </a:cubicBezTo>
                <a:cubicBezTo>
                  <a:pt x="3242478" y="755407"/>
                  <a:pt x="3250372" y="762987"/>
                  <a:pt x="3256214" y="772549"/>
                </a:cubicBezTo>
                <a:cubicBezTo>
                  <a:pt x="3262056" y="782111"/>
                  <a:pt x="3265044" y="792898"/>
                  <a:pt x="3265177" y="804911"/>
                </a:cubicBezTo>
                <a:cubicBezTo>
                  <a:pt x="3265044" y="816928"/>
                  <a:pt x="3262056" y="827746"/>
                  <a:pt x="3256214" y="837366"/>
                </a:cubicBezTo>
                <a:cubicBezTo>
                  <a:pt x="3250372" y="846986"/>
                  <a:pt x="3242478" y="854625"/>
                  <a:pt x="3232533" y="860283"/>
                </a:cubicBezTo>
                <a:cubicBezTo>
                  <a:pt x="3222588" y="865940"/>
                  <a:pt x="3211394" y="868834"/>
                  <a:pt x="3198952" y="868965"/>
                </a:cubicBezTo>
                <a:cubicBezTo>
                  <a:pt x="3186450" y="868834"/>
                  <a:pt x="3175213" y="865940"/>
                  <a:pt x="3165243" y="860283"/>
                </a:cubicBezTo>
                <a:cubicBezTo>
                  <a:pt x="3155272" y="854625"/>
                  <a:pt x="3147363" y="846986"/>
                  <a:pt x="3141516" y="837366"/>
                </a:cubicBezTo>
                <a:cubicBezTo>
                  <a:pt x="3135668" y="827746"/>
                  <a:pt x="3132678" y="816928"/>
                  <a:pt x="3132545" y="804911"/>
                </a:cubicBezTo>
                <a:cubicBezTo>
                  <a:pt x="3132678" y="792841"/>
                  <a:pt x="3135668" y="782027"/>
                  <a:pt x="3141516" y="772469"/>
                </a:cubicBezTo>
                <a:cubicBezTo>
                  <a:pt x="3147363" y="762910"/>
                  <a:pt x="3155272" y="755343"/>
                  <a:pt x="3165243" y="749767"/>
                </a:cubicBezTo>
                <a:cubicBezTo>
                  <a:pt x="3175213" y="744191"/>
                  <a:pt x="3186450" y="741342"/>
                  <a:pt x="3198952" y="741219"/>
                </a:cubicBezTo>
                <a:close/>
                <a:moveTo>
                  <a:pt x="1941652" y="741219"/>
                </a:moveTo>
                <a:cubicBezTo>
                  <a:pt x="1954094" y="741345"/>
                  <a:pt x="1965288" y="744208"/>
                  <a:pt x="1975233" y="749807"/>
                </a:cubicBezTo>
                <a:cubicBezTo>
                  <a:pt x="1985178" y="755407"/>
                  <a:pt x="1993072" y="762987"/>
                  <a:pt x="1998914" y="772549"/>
                </a:cubicBezTo>
                <a:cubicBezTo>
                  <a:pt x="2004756" y="782111"/>
                  <a:pt x="2007744" y="792898"/>
                  <a:pt x="2007877" y="804911"/>
                </a:cubicBezTo>
                <a:cubicBezTo>
                  <a:pt x="2007744" y="816928"/>
                  <a:pt x="2004756" y="827746"/>
                  <a:pt x="1998914" y="837366"/>
                </a:cubicBezTo>
                <a:cubicBezTo>
                  <a:pt x="1993072" y="846986"/>
                  <a:pt x="1985178" y="854625"/>
                  <a:pt x="1975233" y="860283"/>
                </a:cubicBezTo>
                <a:cubicBezTo>
                  <a:pt x="1965288" y="865940"/>
                  <a:pt x="1954094" y="868834"/>
                  <a:pt x="1941652" y="868965"/>
                </a:cubicBezTo>
                <a:cubicBezTo>
                  <a:pt x="1929150" y="868834"/>
                  <a:pt x="1917914" y="865940"/>
                  <a:pt x="1907943" y="860283"/>
                </a:cubicBezTo>
                <a:cubicBezTo>
                  <a:pt x="1897972" y="854625"/>
                  <a:pt x="1890063" y="846986"/>
                  <a:pt x="1884216" y="837366"/>
                </a:cubicBezTo>
                <a:cubicBezTo>
                  <a:pt x="1878368" y="827746"/>
                  <a:pt x="1875378" y="816928"/>
                  <a:pt x="1875245" y="804911"/>
                </a:cubicBezTo>
                <a:cubicBezTo>
                  <a:pt x="1875378" y="792841"/>
                  <a:pt x="1878368" y="782027"/>
                  <a:pt x="1884216" y="772469"/>
                </a:cubicBezTo>
                <a:cubicBezTo>
                  <a:pt x="1890063" y="762910"/>
                  <a:pt x="1897972" y="755343"/>
                  <a:pt x="1907943" y="749767"/>
                </a:cubicBezTo>
                <a:cubicBezTo>
                  <a:pt x="1917914" y="744191"/>
                  <a:pt x="1929150" y="741342"/>
                  <a:pt x="1941652" y="741219"/>
                </a:cubicBezTo>
                <a:close/>
                <a:moveTo>
                  <a:pt x="1503501" y="741219"/>
                </a:moveTo>
                <a:cubicBezTo>
                  <a:pt x="1515944" y="741345"/>
                  <a:pt x="1527138" y="744208"/>
                  <a:pt x="1537083" y="749807"/>
                </a:cubicBezTo>
                <a:cubicBezTo>
                  <a:pt x="1547028" y="755407"/>
                  <a:pt x="1554921" y="762987"/>
                  <a:pt x="1560763" y="772549"/>
                </a:cubicBezTo>
                <a:cubicBezTo>
                  <a:pt x="1566606" y="782111"/>
                  <a:pt x="1569593" y="792898"/>
                  <a:pt x="1569727" y="804911"/>
                </a:cubicBezTo>
                <a:cubicBezTo>
                  <a:pt x="1569593" y="816928"/>
                  <a:pt x="1566606" y="827746"/>
                  <a:pt x="1560763" y="837366"/>
                </a:cubicBezTo>
                <a:cubicBezTo>
                  <a:pt x="1554921" y="846986"/>
                  <a:pt x="1547028" y="854625"/>
                  <a:pt x="1537083" y="860283"/>
                </a:cubicBezTo>
                <a:cubicBezTo>
                  <a:pt x="1527138" y="865940"/>
                  <a:pt x="1515944" y="868834"/>
                  <a:pt x="1503501" y="868965"/>
                </a:cubicBezTo>
                <a:cubicBezTo>
                  <a:pt x="1491000" y="868834"/>
                  <a:pt x="1479763" y="865940"/>
                  <a:pt x="1469793" y="860283"/>
                </a:cubicBezTo>
                <a:cubicBezTo>
                  <a:pt x="1459822" y="854625"/>
                  <a:pt x="1451913" y="846986"/>
                  <a:pt x="1446065" y="837366"/>
                </a:cubicBezTo>
                <a:cubicBezTo>
                  <a:pt x="1440218" y="827746"/>
                  <a:pt x="1437228" y="816928"/>
                  <a:pt x="1437095" y="804911"/>
                </a:cubicBezTo>
                <a:cubicBezTo>
                  <a:pt x="1437228" y="792841"/>
                  <a:pt x="1440218" y="782027"/>
                  <a:pt x="1446065" y="772469"/>
                </a:cubicBezTo>
                <a:cubicBezTo>
                  <a:pt x="1451913" y="762910"/>
                  <a:pt x="1459822" y="755343"/>
                  <a:pt x="1469793" y="749767"/>
                </a:cubicBezTo>
                <a:cubicBezTo>
                  <a:pt x="1479763" y="744191"/>
                  <a:pt x="1491000" y="741342"/>
                  <a:pt x="1503501" y="741219"/>
                </a:cubicBezTo>
                <a:close/>
                <a:moveTo>
                  <a:pt x="1339927" y="70771"/>
                </a:moveTo>
                <a:lnTo>
                  <a:pt x="1221077" y="341377"/>
                </a:lnTo>
                <a:lnTo>
                  <a:pt x="1460301" y="341377"/>
                </a:lnTo>
                <a:close/>
                <a:moveTo>
                  <a:pt x="3816428" y="57817"/>
                </a:moveTo>
                <a:cubicBezTo>
                  <a:pt x="3776306" y="58241"/>
                  <a:pt x="3739854" y="67725"/>
                  <a:pt x="3707072" y="86272"/>
                </a:cubicBezTo>
                <a:cubicBezTo>
                  <a:pt x="3674289" y="104818"/>
                  <a:pt x="3648112" y="129885"/>
                  <a:pt x="3628540" y="161472"/>
                </a:cubicBezTo>
                <a:cubicBezTo>
                  <a:pt x="3608969" y="193060"/>
                  <a:pt x="3598939" y="228628"/>
                  <a:pt x="3598449" y="268176"/>
                </a:cubicBezTo>
                <a:cubicBezTo>
                  <a:pt x="3598939" y="307734"/>
                  <a:pt x="3608969" y="343368"/>
                  <a:pt x="3628540" y="375078"/>
                </a:cubicBezTo>
                <a:cubicBezTo>
                  <a:pt x="3648112" y="406789"/>
                  <a:pt x="3674289" y="431978"/>
                  <a:pt x="3707072" y="450647"/>
                </a:cubicBezTo>
                <a:cubicBezTo>
                  <a:pt x="3739854" y="469315"/>
                  <a:pt x="3776306" y="478866"/>
                  <a:pt x="3816428" y="479299"/>
                </a:cubicBezTo>
                <a:cubicBezTo>
                  <a:pt x="3856531" y="478866"/>
                  <a:pt x="3892852" y="469315"/>
                  <a:pt x="3925390" y="450647"/>
                </a:cubicBezTo>
                <a:cubicBezTo>
                  <a:pt x="3957928" y="431978"/>
                  <a:pt x="3983861" y="406789"/>
                  <a:pt x="4003188" y="375079"/>
                </a:cubicBezTo>
                <a:cubicBezTo>
                  <a:pt x="4022515" y="343368"/>
                  <a:pt x="4032414" y="307734"/>
                  <a:pt x="4032885" y="268176"/>
                </a:cubicBezTo>
                <a:cubicBezTo>
                  <a:pt x="4032414" y="228628"/>
                  <a:pt x="4022515" y="193060"/>
                  <a:pt x="4003188" y="161472"/>
                </a:cubicBezTo>
                <a:cubicBezTo>
                  <a:pt x="3983861" y="129885"/>
                  <a:pt x="3957928" y="104818"/>
                  <a:pt x="3925390" y="86272"/>
                </a:cubicBezTo>
                <a:cubicBezTo>
                  <a:pt x="3892852" y="67725"/>
                  <a:pt x="3856531" y="58241"/>
                  <a:pt x="3816428" y="57817"/>
                </a:cubicBezTo>
                <a:close/>
                <a:moveTo>
                  <a:pt x="4213098" y="1524"/>
                </a:moveTo>
                <a:lnTo>
                  <a:pt x="4273963" y="1524"/>
                </a:lnTo>
                <a:lnTo>
                  <a:pt x="4273963" y="315469"/>
                </a:lnTo>
                <a:cubicBezTo>
                  <a:pt x="4274455" y="367634"/>
                  <a:pt x="4289096" y="407893"/>
                  <a:pt x="4317885" y="436246"/>
                </a:cubicBezTo>
                <a:cubicBezTo>
                  <a:pt x="4346675" y="464599"/>
                  <a:pt x="4386660" y="478950"/>
                  <a:pt x="4437840" y="479299"/>
                </a:cubicBezTo>
                <a:cubicBezTo>
                  <a:pt x="4488957" y="478950"/>
                  <a:pt x="4528687" y="464599"/>
                  <a:pt x="4557033" y="436246"/>
                </a:cubicBezTo>
                <a:cubicBezTo>
                  <a:pt x="4585378" y="407893"/>
                  <a:pt x="4599765" y="367634"/>
                  <a:pt x="4600194" y="315469"/>
                </a:cubicBezTo>
                <a:lnTo>
                  <a:pt x="4600194" y="1524"/>
                </a:lnTo>
                <a:lnTo>
                  <a:pt x="4661058" y="1524"/>
                </a:lnTo>
                <a:lnTo>
                  <a:pt x="4661058" y="315469"/>
                </a:lnTo>
                <a:cubicBezTo>
                  <a:pt x="4660476" y="385410"/>
                  <a:pt x="4640708" y="439814"/>
                  <a:pt x="4601756" y="478680"/>
                </a:cubicBezTo>
                <a:cubicBezTo>
                  <a:pt x="4562805" y="517546"/>
                  <a:pt x="4508166" y="537278"/>
                  <a:pt x="4437840" y="537878"/>
                </a:cubicBezTo>
                <a:cubicBezTo>
                  <a:pt x="4367117" y="537278"/>
                  <a:pt x="4312129" y="517546"/>
                  <a:pt x="4272876" y="478680"/>
                </a:cubicBezTo>
                <a:cubicBezTo>
                  <a:pt x="4233622" y="439814"/>
                  <a:pt x="4213696" y="385410"/>
                  <a:pt x="4213098" y="315469"/>
                </a:cubicBezTo>
                <a:close/>
                <a:moveTo>
                  <a:pt x="3042666" y="1524"/>
                </a:moveTo>
                <a:lnTo>
                  <a:pt x="3105912" y="1524"/>
                </a:lnTo>
                <a:lnTo>
                  <a:pt x="3278838" y="279606"/>
                </a:lnTo>
                <a:lnTo>
                  <a:pt x="3449478" y="1524"/>
                </a:lnTo>
                <a:lnTo>
                  <a:pt x="3511962" y="1524"/>
                </a:lnTo>
                <a:lnTo>
                  <a:pt x="3309270" y="351983"/>
                </a:lnTo>
                <a:lnTo>
                  <a:pt x="3309270" y="534830"/>
                </a:lnTo>
                <a:lnTo>
                  <a:pt x="3249168" y="534830"/>
                </a:lnTo>
                <a:lnTo>
                  <a:pt x="3249168" y="354269"/>
                </a:lnTo>
                <a:close/>
                <a:moveTo>
                  <a:pt x="2348865" y="1524"/>
                </a:moveTo>
                <a:lnTo>
                  <a:pt x="2409729" y="1524"/>
                </a:lnTo>
                <a:lnTo>
                  <a:pt x="2409729" y="308557"/>
                </a:lnTo>
                <a:lnTo>
                  <a:pt x="2696241" y="1524"/>
                </a:lnTo>
                <a:lnTo>
                  <a:pt x="2768631" y="1524"/>
                </a:lnTo>
                <a:lnTo>
                  <a:pt x="2557557" y="233133"/>
                </a:lnTo>
                <a:lnTo>
                  <a:pt x="2784633" y="534830"/>
                </a:lnTo>
                <a:lnTo>
                  <a:pt x="2709957" y="534830"/>
                </a:lnTo>
                <a:lnTo>
                  <a:pt x="2513361" y="281892"/>
                </a:lnTo>
                <a:lnTo>
                  <a:pt x="2409729" y="395409"/>
                </a:lnTo>
                <a:lnTo>
                  <a:pt x="2409729" y="534830"/>
                </a:lnTo>
                <a:lnTo>
                  <a:pt x="2348865" y="534830"/>
                </a:lnTo>
                <a:close/>
                <a:moveTo>
                  <a:pt x="1720214" y="1524"/>
                </a:moveTo>
                <a:lnTo>
                  <a:pt x="1783366" y="1524"/>
                </a:lnTo>
                <a:lnTo>
                  <a:pt x="2103501" y="430455"/>
                </a:lnTo>
                <a:lnTo>
                  <a:pt x="2103501" y="1524"/>
                </a:lnTo>
                <a:lnTo>
                  <a:pt x="2163604" y="1524"/>
                </a:lnTo>
                <a:lnTo>
                  <a:pt x="2163604" y="534830"/>
                </a:lnTo>
                <a:lnTo>
                  <a:pt x="2101212" y="534830"/>
                </a:lnTo>
                <a:lnTo>
                  <a:pt x="1781080" y="106664"/>
                </a:lnTo>
                <a:lnTo>
                  <a:pt x="1781080" y="534830"/>
                </a:lnTo>
                <a:lnTo>
                  <a:pt x="1720214" y="534830"/>
                </a:lnTo>
                <a:close/>
                <a:moveTo>
                  <a:pt x="1310215" y="1524"/>
                </a:moveTo>
                <a:lnTo>
                  <a:pt x="1373449" y="1524"/>
                </a:lnTo>
                <a:lnTo>
                  <a:pt x="1611915" y="534830"/>
                </a:lnTo>
                <a:lnTo>
                  <a:pt x="1545630" y="534830"/>
                </a:lnTo>
                <a:lnTo>
                  <a:pt x="1486204" y="399956"/>
                </a:lnTo>
                <a:lnTo>
                  <a:pt x="1195174" y="399956"/>
                </a:lnTo>
                <a:lnTo>
                  <a:pt x="1135749" y="534830"/>
                </a:lnTo>
                <a:lnTo>
                  <a:pt x="1070990" y="534830"/>
                </a:lnTo>
                <a:close/>
                <a:moveTo>
                  <a:pt x="520065" y="1524"/>
                </a:moveTo>
                <a:lnTo>
                  <a:pt x="580929" y="1524"/>
                </a:lnTo>
                <a:lnTo>
                  <a:pt x="580929" y="242317"/>
                </a:lnTo>
                <a:lnTo>
                  <a:pt x="902588" y="242317"/>
                </a:lnTo>
                <a:lnTo>
                  <a:pt x="902588" y="1524"/>
                </a:lnTo>
                <a:lnTo>
                  <a:pt x="963453" y="1524"/>
                </a:lnTo>
                <a:lnTo>
                  <a:pt x="963453" y="534830"/>
                </a:lnTo>
                <a:lnTo>
                  <a:pt x="902588" y="534830"/>
                </a:lnTo>
                <a:lnTo>
                  <a:pt x="902588" y="300134"/>
                </a:lnTo>
                <a:lnTo>
                  <a:pt x="580929" y="300134"/>
                </a:lnTo>
                <a:lnTo>
                  <a:pt x="580929" y="534830"/>
                </a:lnTo>
                <a:lnTo>
                  <a:pt x="520065" y="534830"/>
                </a:lnTo>
                <a:close/>
                <a:moveTo>
                  <a:pt x="0" y="1524"/>
                </a:moveTo>
                <a:lnTo>
                  <a:pt x="409098" y="1524"/>
                </a:lnTo>
                <a:lnTo>
                  <a:pt x="409098" y="60103"/>
                </a:lnTo>
                <a:lnTo>
                  <a:pt x="234600" y="60103"/>
                </a:lnTo>
                <a:lnTo>
                  <a:pt x="234600" y="534830"/>
                </a:lnTo>
                <a:lnTo>
                  <a:pt x="173736" y="534830"/>
                </a:lnTo>
                <a:lnTo>
                  <a:pt x="173736" y="60103"/>
                </a:lnTo>
                <a:lnTo>
                  <a:pt x="0" y="60103"/>
                </a:lnTo>
                <a:close/>
                <a:moveTo>
                  <a:pt x="3816428" y="0"/>
                </a:moveTo>
                <a:cubicBezTo>
                  <a:pt x="3868818" y="531"/>
                  <a:pt x="3915950" y="12584"/>
                  <a:pt x="3957824" y="36161"/>
                </a:cubicBezTo>
                <a:cubicBezTo>
                  <a:pt x="3999697" y="59738"/>
                  <a:pt x="4032933" y="91657"/>
                  <a:pt x="4057531" y="131917"/>
                </a:cubicBezTo>
                <a:cubicBezTo>
                  <a:pt x="4082130" y="172177"/>
                  <a:pt x="4094710" y="217597"/>
                  <a:pt x="4095273" y="268176"/>
                </a:cubicBezTo>
                <a:cubicBezTo>
                  <a:pt x="4094710" y="318775"/>
                  <a:pt x="4082130" y="364327"/>
                  <a:pt x="4057531" y="404832"/>
                </a:cubicBezTo>
                <a:cubicBezTo>
                  <a:pt x="4032933" y="445336"/>
                  <a:pt x="3999697" y="477500"/>
                  <a:pt x="3957824" y="501321"/>
                </a:cubicBezTo>
                <a:cubicBezTo>
                  <a:pt x="3915950" y="525143"/>
                  <a:pt x="3868818" y="537328"/>
                  <a:pt x="3816428" y="537878"/>
                </a:cubicBezTo>
                <a:cubicBezTo>
                  <a:pt x="3763788" y="537328"/>
                  <a:pt x="3716478" y="525143"/>
                  <a:pt x="3674496" y="501321"/>
                </a:cubicBezTo>
                <a:cubicBezTo>
                  <a:pt x="3632515" y="477500"/>
                  <a:pt x="3599213" y="445336"/>
                  <a:pt x="3574592" y="404832"/>
                </a:cubicBezTo>
                <a:cubicBezTo>
                  <a:pt x="3549971" y="364327"/>
                  <a:pt x="3537381" y="318775"/>
                  <a:pt x="3536822" y="268176"/>
                </a:cubicBezTo>
                <a:cubicBezTo>
                  <a:pt x="3537381" y="217357"/>
                  <a:pt x="3549971" y="171824"/>
                  <a:pt x="3574592" y="131578"/>
                </a:cubicBezTo>
                <a:cubicBezTo>
                  <a:pt x="3599213" y="91332"/>
                  <a:pt x="3632515" y="59470"/>
                  <a:pt x="3674496" y="35992"/>
                </a:cubicBezTo>
                <a:cubicBezTo>
                  <a:pt x="3716478" y="12514"/>
                  <a:pt x="3763788" y="517"/>
                  <a:pt x="38164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" name="Straight Connector 19"/>
          <p:cNvCxnSpPr/>
          <p:nvPr/>
        </p:nvCxnSpPr>
        <p:spPr>
          <a:xfrm>
            <a:off x="3509208" y="2486673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/>
          <p:cNvCxnSpPr/>
          <p:nvPr/>
        </p:nvCxnSpPr>
        <p:spPr>
          <a:xfrm>
            <a:off x="7513836" y="3913373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8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32014" y="2094271"/>
            <a:ext cx="110753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32014" y="5897237"/>
            <a:ext cx="111341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73307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057345" y="2094271"/>
            <a:ext cx="2872986" cy="3802966"/>
            <a:chOff x="1634121" y="2094271"/>
            <a:chExt cx="2872986" cy="3802966"/>
          </a:xfrm>
        </p:grpSpPr>
        <p:sp>
          <p:nvSpPr>
            <p:cNvPr id="7" name="직사각형 6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endCxn id="7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70092" y="2094271"/>
            <a:ext cx="2872986" cy="3802966"/>
            <a:chOff x="1634121" y="2094271"/>
            <a:chExt cx="2872986" cy="3802966"/>
          </a:xfrm>
        </p:grpSpPr>
        <p:sp>
          <p:nvSpPr>
            <p:cNvPr id="31" name="직사각형 3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>
              <a:endCxn id="3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14068" y="2094271"/>
            <a:ext cx="2872986" cy="3802966"/>
            <a:chOff x="1634121" y="2094271"/>
            <a:chExt cx="2872986" cy="3802966"/>
          </a:xfrm>
        </p:grpSpPr>
        <p:sp>
          <p:nvSpPr>
            <p:cNvPr id="51" name="직사각형 5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/>
            <p:cNvCxnSpPr>
              <a:endCxn id="5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4410334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8354310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516451" y="2398542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24288" y="2398542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446473" y="2398541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354310" y="2398541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5982" y="48499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2250" y="4820040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State_2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05149" y="4820040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State_3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8666" y="5135748"/>
            <a:ext cx="87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(State_1)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0217" y="52192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9122" y="518013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76536" y="516053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01056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60593" y="16900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07990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67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32014" y="2094271"/>
            <a:ext cx="110753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32014" y="5897237"/>
            <a:ext cx="111341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73307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057345" y="2094271"/>
            <a:ext cx="2872986" cy="3802966"/>
            <a:chOff x="1634121" y="2094271"/>
            <a:chExt cx="2872986" cy="3802966"/>
          </a:xfrm>
        </p:grpSpPr>
        <p:sp>
          <p:nvSpPr>
            <p:cNvPr id="7" name="직사각형 6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endCxn id="7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FF0000"/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70092" y="2094271"/>
            <a:ext cx="2872986" cy="3802966"/>
            <a:chOff x="1634121" y="2094271"/>
            <a:chExt cx="2872986" cy="3802966"/>
          </a:xfrm>
        </p:grpSpPr>
        <p:sp>
          <p:nvSpPr>
            <p:cNvPr id="31" name="직사각형 3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>
              <a:endCxn id="3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14068" y="2094271"/>
            <a:ext cx="2872986" cy="3802966"/>
            <a:chOff x="1634121" y="2094271"/>
            <a:chExt cx="2872986" cy="3802966"/>
          </a:xfrm>
        </p:grpSpPr>
        <p:sp>
          <p:nvSpPr>
            <p:cNvPr id="51" name="직사각형 5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/>
            <p:cNvCxnSpPr>
              <a:endCxn id="5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4410334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8354310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516451" y="2398542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24288" y="2398542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446473" y="2398541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354310" y="2398541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5982" y="48499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2250" y="4820040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State_2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05149" y="4820040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State_3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8666" y="5135748"/>
            <a:ext cx="87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(State_1)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0217" y="521928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Input_1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9122" y="518013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76536" y="516053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01056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60593" y="16900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07990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5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32014" y="2094271"/>
            <a:ext cx="110753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32014" y="5897237"/>
            <a:ext cx="111341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73307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057345" y="2094271"/>
            <a:ext cx="2872986" cy="3802966"/>
            <a:chOff x="1634121" y="2094271"/>
            <a:chExt cx="2872986" cy="3802966"/>
          </a:xfrm>
        </p:grpSpPr>
        <p:sp>
          <p:nvSpPr>
            <p:cNvPr id="7" name="직사각형 6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endCxn id="7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70092" y="2094271"/>
            <a:ext cx="2872986" cy="3802966"/>
            <a:chOff x="1634121" y="2094271"/>
            <a:chExt cx="2872986" cy="3802966"/>
          </a:xfrm>
        </p:grpSpPr>
        <p:sp>
          <p:nvSpPr>
            <p:cNvPr id="31" name="직사각형 3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>
              <a:endCxn id="3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34" y="3518161"/>
              <a:ext cx="23919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b="1" dirty="0" err="1">
                  <a:solidFill>
                    <a:schemeClr val="accent1"/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14068" y="2094271"/>
            <a:ext cx="2872986" cy="3802966"/>
            <a:chOff x="1634121" y="2094271"/>
            <a:chExt cx="2872986" cy="3802966"/>
          </a:xfrm>
        </p:grpSpPr>
        <p:sp>
          <p:nvSpPr>
            <p:cNvPr id="51" name="직사각형 50"/>
            <p:cNvSpPr/>
            <p:nvPr/>
          </p:nvSpPr>
          <p:spPr>
            <a:xfrm>
              <a:off x="1634121" y="2809418"/>
              <a:ext cx="2872986" cy="2372672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/>
            <p:cNvCxnSpPr>
              <a:endCxn id="51" idx="2"/>
            </p:cNvCxnSpPr>
            <p:nvPr/>
          </p:nvCxnSpPr>
          <p:spPr>
            <a:xfrm flipV="1">
              <a:off x="3070614" y="5182090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100262" y="2094271"/>
              <a:ext cx="0" cy="7151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66677" y="4851604"/>
              <a:ext cx="667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2561" y="4663962"/>
              <a:ext cx="6471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12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31534" y="3518161"/>
              <a:ext cx="2344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Input_t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</a:t>
              </a:r>
            </a:p>
            <a:p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State_t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800" dirty="0"/>
                <a:t>·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</a:rPr>
                <a:t>W</a:t>
              </a:r>
              <a:r>
                <a:rPr lang="en-US" altLang="ko-KR" sz="2000" baseline="-25000" dirty="0" err="1">
                  <a:solidFill>
                    <a:schemeClr val="bg2">
                      <a:lumMod val="50000"/>
                    </a:schemeClr>
                  </a:solidFill>
                </a:rPr>
                <a:t>state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</a:rPr>
                <a:t> + b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15595" y="286327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Activation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4410334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8354310" y="4812750"/>
            <a:ext cx="55975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516451" y="2398542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24288" y="2398542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446473" y="2398541"/>
            <a:ext cx="19219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354310" y="2398541"/>
            <a:ext cx="0" cy="24109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5982" y="48499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2250" y="4820040"/>
            <a:ext cx="9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State_2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05149" y="4820040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State_3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8666" y="5135748"/>
            <a:ext cx="87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(State_1)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0217" y="52192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9122" y="518013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Input_2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76536" y="516053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Input_3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01056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60593" y="16900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07990" y="168274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Output_3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6762" y="22492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6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11530</TotalTime>
  <Words>4032</Words>
  <Application>Microsoft Office PowerPoint</Application>
  <PresentationFormat>와이드스크린</PresentationFormat>
  <Paragraphs>1021</Paragraphs>
  <Slides>64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SF Mono</vt:lpstr>
      <vt:lpstr>맑은 고딕</vt:lpstr>
      <vt:lpstr>Arial</vt:lpstr>
      <vt:lpstr>Cambria Math</vt:lpstr>
      <vt:lpstr>Times New Roman</vt:lpstr>
      <vt:lpstr>Wingdings</vt:lpstr>
      <vt:lpstr>Office 테마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Jeonghoon Lee</dc:creator>
  <cp:lastModifiedBy>Lee Jeonghoon</cp:lastModifiedBy>
  <cp:revision>146</cp:revision>
  <cp:lastPrinted>2018-08-20T20:29:48Z</cp:lastPrinted>
  <dcterms:created xsi:type="dcterms:W3CDTF">2017-12-11T20:12:50Z</dcterms:created>
  <dcterms:modified xsi:type="dcterms:W3CDTF">2022-04-21T00:05:09Z</dcterms:modified>
</cp:coreProperties>
</file>